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508" r:id="rId1"/>
    <p:sldMasterId id="2147484509" r:id="rId2"/>
    <p:sldMasterId id="2147484510" r:id="rId3"/>
    <p:sldMasterId id="2147484511" r:id="rId4"/>
  </p:sldMasterIdLst>
  <p:notesMasterIdLst>
    <p:notesMasterId r:id="rId70"/>
  </p:notesMasterIdLst>
  <p:sldIdLst>
    <p:sldId id="486" r:id="rId5"/>
    <p:sldId id="411" r:id="rId6"/>
    <p:sldId id="341" r:id="rId7"/>
    <p:sldId id="511" r:id="rId8"/>
    <p:sldId id="518" r:id="rId9"/>
    <p:sldId id="280" r:id="rId10"/>
    <p:sldId id="413" r:id="rId11"/>
    <p:sldId id="493" r:id="rId12"/>
    <p:sldId id="487" r:id="rId13"/>
    <p:sldId id="488" r:id="rId14"/>
    <p:sldId id="514" r:id="rId15"/>
    <p:sldId id="489" r:id="rId16"/>
    <p:sldId id="515" r:id="rId17"/>
    <p:sldId id="461" r:id="rId18"/>
    <p:sldId id="308" r:id="rId19"/>
    <p:sldId id="343" r:id="rId20"/>
    <p:sldId id="315" r:id="rId21"/>
    <p:sldId id="289" r:id="rId22"/>
    <p:sldId id="314" r:id="rId23"/>
    <p:sldId id="312" r:id="rId24"/>
    <p:sldId id="354" r:id="rId25"/>
    <p:sldId id="318" r:id="rId26"/>
    <p:sldId id="416" r:id="rId27"/>
    <p:sldId id="465" r:id="rId28"/>
    <p:sldId id="419" r:id="rId29"/>
    <p:sldId id="320" r:id="rId30"/>
    <p:sldId id="466" r:id="rId31"/>
    <p:sldId id="513" r:id="rId32"/>
    <p:sldId id="367" r:id="rId33"/>
    <p:sldId id="366" r:id="rId34"/>
    <p:sldId id="355" r:id="rId35"/>
    <p:sldId id="395" r:id="rId36"/>
    <p:sldId id="335" r:id="rId37"/>
    <p:sldId id="426" r:id="rId38"/>
    <p:sldId id="429" r:id="rId39"/>
    <p:sldId id="431" r:id="rId40"/>
    <p:sldId id="430" r:id="rId41"/>
    <p:sldId id="432" r:id="rId42"/>
    <p:sldId id="433" r:id="rId43"/>
    <p:sldId id="510" r:id="rId44"/>
    <p:sldId id="434" r:id="rId45"/>
    <p:sldId id="380" r:id="rId46"/>
    <p:sldId id="468" r:id="rId47"/>
    <p:sldId id="441" r:id="rId48"/>
    <p:sldId id="485" r:id="rId49"/>
    <p:sldId id="484" r:id="rId50"/>
    <p:sldId id="338" r:id="rId51"/>
    <p:sldId id="482" r:id="rId52"/>
    <p:sldId id="443" r:id="rId53"/>
    <p:sldId id="479" r:id="rId54"/>
    <p:sldId id="497" r:id="rId55"/>
    <p:sldId id="356" r:id="rId56"/>
    <p:sldId id="344" r:id="rId57"/>
    <p:sldId id="451" r:id="rId58"/>
    <p:sldId id="498" r:id="rId59"/>
    <p:sldId id="458" r:id="rId60"/>
    <p:sldId id="499" r:id="rId61"/>
    <p:sldId id="452" r:id="rId62"/>
    <p:sldId id="500" r:id="rId63"/>
    <p:sldId id="516" r:id="rId64"/>
    <p:sldId id="357" r:id="rId65"/>
    <p:sldId id="471" r:id="rId66"/>
    <p:sldId id="472" r:id="rId67"/>
    <p:sldId id="473" r:id="rId68"/>
    <p:sldId id="386" r:id="rId69"/>
  </p:sldIdLst>
  <p:sldSz cx="18288000" cy="10287000"/>
  <p:notesSz cx="6858000" cy="9144000"/>
  <p:embeddedFontLst>
    <p:embeddedFont>
      <p:font typeface="Pretendard ExtraBold" panose="020B0600000101010101" charset="-127"/>
      <p:bold r:id="rId71"/>
    </p:embeddedFont>
    <p:embeddedFont>
      <p:font typeface="나눔고딕" pitchFamily="2" charset="-127"/>
      <p:regular r:id="rId72"/>
      <p:bold r:id="rId73"/>
    </p:embeddedFont>
    <p:embeddedFont>
      <p:font typeface="에스코어 드림 1 Thin" panose="020B0403030302020204" pitchFamily="34" charset="-127"/>
      <p:regular r:id="rId74"/>
    </p:embeddedFont>
    <p:embeddedFont>
      <p:font typeface="Agency FB" panose="020B0503020202020204" pitchFamily="34" charset="0"/>
      <p:regular r:id="rId75"/>
      <p:bold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onsolas" panose="020B0609020204030204" pitchFamily="49" charset="0"/>
      <p:regular r:id="rId81"/>
      <p:bold r:id="rId82"/>
      <p:italic r:id="rId83"/>
      <p:boldItalic r:id="rId84"/>
    </p:embeddedFont>
    <p:embeddedFont>
      <p:font typeface="Gothic A1" pitchFamily="2" charset="-127"/>
      <p:regular r:id="rId85"/>
      <p:bold r:id="rId86"/>
    </p:embeddedFont>
    <p:embeddedFont>
      <p:font typeface="Gothic A1 Medium" pitchFamily="2" charset="-127"/>
      <p:regular r:id="rId87"/>
    </p:embeddedFont>
    <p:embeddedFont>
      <p:font typeface="Open Sans" panose="020B0606030504020204" pitchFamily="34" charset="0"/>
      <p:regular r:id="rId88"/>
      <p:bold r:id="rId89"/>
    </p:embeddedFont>
    <p:embeddedFont>
      <p:font typeface="Pretendard Medium" panose="02000603000000020004" pitchFamily="50" charset="-127"/>
      <p:regular r:id="rId90"/>
    </p:embeddedFont>
    <p:embeddedFont>
      <p:font typeface="S-Core Dream 2 ExtraLight" panose="020B0203030302020204" pitchFamily="34" charset="-127"/>
      <p:regular r:id="rId91"/>
    </p:embeddedFont>
    <p:embeddedFont>
      <p:font typeface="S-Core Dream 3 Light" panose="020B0303030302020204" pitchFamily="34" charset="-127"/>
      <p:regular r:id="rId92"/>
    </p:embeddedFont>
    <p:embeddedFont>
      <p:font typeface="S-Core Dream 4 Regular" panose="020B0503030302020204" pitchFamily="34" charset="-127"/>
      <p:regular r:id="rId93"/>
    </p:embeddedFont>
    <p:embeddedFont>
      <p:font typeface="S-Core Dream 5 Medium" panose="020B0503030302020204" pitchFamily="34" charset="-127"/>
      <p:regular r:id="rId94"/>
    </p:embeddedFont>
    <p:embeddedFont>
      <p:font typeface="S-Core Dream 6 Bold" panose="020B0703030302020204" pitchFamily="34" charset="-127"/>
      <p:bold r:id="rId95"/>
    </p:embeddedFont>
    <p:embeddedFont>
      <p:font typeface="S-Core Dream 8 Heavy" panose="020B0903030302020204" pitchFamily="34" charset="-127"/>
      <p:bold r:id="rId96"/>
    </p:embeddedFont>
    <p:embeddedFont>
      <p:font typeface="맑은 고딕" panose="020B0503020000020004" pitchFamily="50" charset="-127"/>
      <p:regular r:id="rId97"/>
      <p:bold r:id="rId98"/>
    </p:embeddedFont>
    <p:embeddedFont>
      <p:font typeface="맑은 고딕" panose="020B0503020000020004" pitchFamily="50" charset="-127"/>
      <p:regular r:id="rId97"/>
      <p:bold r:id="rId98"/>
    </p:embeddedFont>
    <p:embeddedFont>
      <p:font typeface="에스코어 드림 3 Light" panose="020B0303030302020204" pitchFamily="34" charset="-127"/>
      <p:regular r:id="rId99"/>
    </p:embeddedFont>
    <p:embeddedFont>
      <p:font typeface="에스코어 드림 4 Regular" panose="020B0503030302020204" pitchFamily="34" charset="-127"/>
      <p:regular r:id="rId100"/>
    </p:embeddedFont>
    <p:embeddedFont>
      <p:font typeface="에스코어 드림 5 Medium" panose="020B0503030302020204" pitchFamily="34" charset="-127"/>
      <p:regular r:id="rId101"/>
    </p:embeddedFont>
    <p:embeddedFont>
      <p:font typeface="에스코어 드림 6 Bold" panose="020B0703030302020204" pitchFamily="34" charset="-127"/>
      <p:bold r:id="rId102"/>
    </p:embeddedFont>
    <p:embeddedFont>
      <p:font typeface="함초롬바탕" panose="02030604000101010101" pitchFamily="18" charset="-127"/>
      <p:regular r:id="rId103"/>
      <p:bold r:id="rId10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60" userDrawn="1">
          <p15:clr>
            <a:srgbClr val="A4A3A4"/>
          </p15:clr>
        </p15:guide>
        <p15:guide id="2" pos="431" userDrawn="1">
          <p15:clr>
            <a:srgbClr val="A4A3A4"/>
          </p15:clr>
        </p15:guide>
        <p15:guide id="4" orient="horz" pos="6311" userDrawn="1">
          <p15:clr>
            <a:srgbClr val="A4A3A4"/>
          </p15:clr>
        </p15:guide>
        <p15:guide id="7" pos="1151" userDrawn="1">
          <p15:clr>
            <a:srgbClr val="A4A3A4"/>
          </p15:clr>
        </p15:guide>
        <p15:guide id="8" orient="horz" pos="4056" userDrawn="1">
          <p15:clr>
            <a:srgbClr val="A4A3A4"/>
          </p15:clr>
        </p15:guide>
        <p15:guide id="9" orient="horz" pos="6479" userDrawn="1">
          <p15:clr>
            <a:srgbClr val="A4A3A4"/>
          </p15:clr>
        </p15:guide>
        <p15:guide id="10" pos="11088" userDrawn="1">
          <p15:clr>
            <a:srgbClr val="A4A3A4"/>
          </p15:clr>
        </p15:guide>
        <p15:guide id="11" pos="3023" userDrawn="1">
          <p15:clr>
            <a:srgbClr val="A4A3A4"/>
          </p15:clr>
        </p15:guide>
        <p15:guide id="12" pos="83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5159">
          <p15:clr>
            <a:srgbClr val="A4A3A4"/>
          </p15:clr>
        </p15:guide>
        <p15:guide id="4" pos="431">
          <p15:clr>
            <a:srgbClr val="A4A3A4"/>
          </p15:clr>
        </p15:guide>
        <p15:guide id="5" orient="horz" pos="6311">
          <p15:clr>
            <a:srgbClr val="A4A3A4"/>
          </p15:clr>
        </p15:guide>
        <p15:guide id="6" pos="1151">
          <p15:clr>
            <a:srgbClr val="A4A3A4"/>
          </p15:clr>
        </p15:guide>
        <p15:guide id="7" orient="horz" pos="4103">
          <p15:clr>
            <a:srgbClr val="A4A3A4"/>
          </p15:clr>
        </p15:guide>
        <p15:guide id="8" orient="horz" pos="6479">
          <p15:clr>
            <a:srgbClr val="A4A3A4"/>
          </p15:clr>
        </p15:guide>
        <p15:guide id="9" pos="11087">
          <p15:clr>
            <a:srgbClr val="A4A3A4"/>
          </p15:clr>
        </p15:guide>
        <p15:guide id="10" pos="3023">
          <p15:clr>
            <a:srgbClr val="A4A3A4"/>
          </p15:clr>
        </p15:guide>
        <p15:guide id="11" pos="8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7EC"/>
    <a:srgbClr val="C6D9F1"/>
    <a:srgbClr val="FEE3A0"/>
    <a:srgbClr val="CEDEFF"/>
    <a:srgbClr val="FF6B6B"/>
    <a:srgbClr val="FCB812"/>
    <a:srgbClr val="6998FF"/>
    <a:srgbClr val="92D050"/>
    <a:srgbClr val="00206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11" autoAdjust="0"/>
    <p:restoredTop sz="92141" autoAdjust="0"/>
  </p:normalViewPr>
  <p:slideViewPr>
    <p:cSldViewPr snapToObjects="1">
      <p:cViewPr varScale="1">
        <p:scale>
          <a:sx n="55" d="100"/>
          <a:sy n="55" d="100"/>
        </p:scale>
        <p:origin x="96" y="38"/>
      </p:cViewPr>
      <p:guideLst>
        <p:guide orient="horz" pos="5160"/>
        <p:guide pos="431"/>
        <p:guide orient="horz" pos="6311"/>
        <p:guide pos="1151"/>
        <p:guide orient="horz" pos="4056"/>
        <p:guide orient="horz" pos="6479"/>
        <p:guide pos="11088"/>
        <p:guide pos="3023"/>
        <p:guide pos="83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97" d="100"/>
          <a:sy n="97" d="100"/>
        </p:scale>
        <p:origin x="4328" y="200"/>
      </p:cViewPr>
      <p:guideLst>
        <p:guide orient="horz" pos="2880"/>
        <p:guide pos="2160"/>
        <p:guide orient="horz" pos="5159"/>
        <p:guide pos="431"/>
        <p:guide orient="horz" pos="6311"/>
        <p:guide pos="1151"/>
        <p:guide orient="horz" pos="4103"/>
        <p:guide orient="horz" pos="6479"/>
        <p:guide pos="11087"/>
        <p:guide pos="3023"/>
        <p:guide pos="8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4.fntdata"/><Relationship Id="rId89" Type="http://schemas.openxmlformats.org/officeDocument/2006/relationships/font" Target="fonts/font19.fntdata"/><Relationship Id="rId16" Type="http://schemas.openxmlformats.org/officeDocument/2006/relationships/slide" Target="slides/slide12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102" Type="http://schemas.openxmlformats.org/officeDocument/2006/relationships/font" Target="fonts/font32.fntdata"/><Relationship Id="rId5" Type="http://schemas.openxmlformats.org/officeDocument/2006/relationships/slide" Target="slides/slide1.xml"/><Relationship Id="rId90" Type="http://schemas.openxmlformats.org/officeDocument/2006/relationships/font" Target="fonts/font20.fntdata"/><Relationship Id="rId95" Type="http://schemas.openxmlformats.org/officeDocument/2006/relationships/font" Target="fonts/font25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33.fntdata"/><Relationship Id="rId108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font" Target="fonts/font18.fntdata"/><Relationship Id="rId91" Type="http://schemas.openxmlformats.org/officeDocument/2006/relationships/font" Target="fonts/font21.fntdata"/><Relationship Id="rId96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94" Type="http://schemas.openxmlformats.org/officeDocument/2006/relationships/font" Target="fonts/font24.fntdata"/><Relationship Id="rId99" Type="http://schemas.openxmlformats.org/officeDocument/2006/relationships/font" Target="fonts/font29.fntdata"/><Relationship Id="rId101" Type="http://schemas.openxmlformats.org/officeDocument/2006/relationships/font" Target="fonts/font3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6.fntdata"/><Relationship Id="rId97" Type="http://schemas.openxmlformats.org/officeDocument/2006/relationships/font" Target="fonts/font27.fntdata"/><Relationship Id="rId104" Type="http://schemas.openxmlformats.org/officeDocument/2006/relationships/font" Target="fonts/font34.fntdata"/><Relationship Id="rId7" Type="http://schemas.openxmlformats.org/officeDocument/2006/relationships/slide" Target="slides/slide3.xml"/><Relationship Id="rId71" Type="http://schemas.openxmlformats.org/officeDocument/2006/relationships/font" Target="fonts/font1.fntdata"/><Relationship Id="rId92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7.fntdata"/><Relationship Id="rId61" Type="http://schemas.openxmlformats.org/officeDocument/2006/relationships/slide" Target="slides/slide57.xml"/><Relationship Id="rId82" Type="http://schemas.openxmlformats.org/officeDocument/2006/relationships/font" Target="fonts/font1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7.fntdata"/><Relationship Id="rId100" Type="http://schemas.openxmlformats.org/officeDocument/2006/relationships/font" Target="fonts/font30.fntdata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2.fntdata"/><Relationship Id="rId93" Type="http://schemas.openxmlformats.org/officeDocument/2006/relationships/font" Target="fonts/font23.fntdata"/><Relationship Id="rId98" Type="http://schemas.openxmlformats.org/officeDocument/2006/relationships/font" Target="fonts/font28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43699-D98E-4B0F-8B97-9B6BF0D43731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F7226-29AD-4A78-9F6D-7E6F68AD2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3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113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endParaRPr dirty="0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11</a:t>
            </a:fld>
            <a:endParaRPr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346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주제선정배경에 대해 말씀드리겠습니다.</a:t>
            </a:r>
          </a:p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글로벌 긴축과 금리인상, 물가상승과 이에 따른 기업 실적악화로 부실징후를 보이는 기업이 늘고 있습니다.</a:t>
            </a:r>
          </a:p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재무비율 데이터와 머신러닝을 이용해 부실기업을 예측하고 역으로 부실기업을 구분하는 재무비율을 이용하여 좋은 기업을 확인하고 투자지표로서 이용하는 연구를 진행하였습니다.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12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주제선정배경에 대해 말씀드리겠습니다.</a:t>
            </a:r>
          </a:p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글로벌 긴축과 금리인상, 물가상승과 이에 따른 기업 실적악화로 부실징후를 보이는 기업이 늘고 있습니다.</a:t>
            </a:r>
          </a:p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재무비율 데이터와 머신러닝을 이용해 부실기업을 예측하고 역으로 부실기업을 구분하는 재무비율을 이용하여 좋은 기업을 확인하고 투자지표로서 이용하는 연구를 진행하였습니다.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13</a:t>
            </a:fld>
            <a:endParaRPr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680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주제선정배경에 대해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글로벌 긴축과 금리인상</a:t>
            </a:r>
            <a:r>
              <a:rPr lang="en-US" altLang="ko-KR" dirty="0"/>
              <a:t>, </a:t>
            </a:r>
            <a:r>
              <a:rPr lang="ko-KR" altLang="en-US" dirty="0"/>
              <a:t>물가상승과 이에 따른 기업 실적악화로 부실징후를 보이는 기업이 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재무비율 데이터와 </a:t>
            </a:r>
            <a:r>
              <a:rPr lang="ko-KR" altLang="en-US" dirty="0" err="1"/>
              <a:t>머신러닝을</a:t>
            </a:r>
            <a:r>
              <a:rPr lang="ko-KR" altLang="en-US" dirty="0"/>
              <a:t> 이용해 부실기업을 예측하고 역으로 부실기업을 구분하는 재무비율을 이용하여 좋은 기업을 확인하고 투자지표로서 이용하는 연구를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876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부실기업 데이터수로 인해 코스닥을 중심으로 연구를 진행하였습니다</a:t>
            </a:r>
            <a:r>
              <a:rPr lang="en-US" altLang="ko-KR" dirty="0"/>
              <a:t>. </a:t>
            </a:r>
            <a:r>
              <a:rPr lang="ko-KR" altLang="en-US" dirty="0"/>
              <a:t>그리고 코스피는 코스닥과 데이터를 함께 고려하여 증권시장별 부실기업 예측을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이와 더불어 기업 업력</a:t>
            </a:r>
            <a:r>
              <a:rPr lang="en-US" altLang="ko-KR" dirty="0"/>
              <a:t>, </a:t>
            </a:r>
            <a:r>
              <a:rPr lang="ko-KR" altLang="en-US" dirty="0"/>
              <a:t>현금흐름 등의 변수를 모형에 추가하여 이들이 부실기업에 미치는 영향을 확인해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부실기업을 판별하는데 영향을 미치는 변수를 이용한 포트폴리오를 구성하고 수익률을 확인해보겠습니다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726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365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25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9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296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622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연구 </a:t>
            </a:r>
            <a:r>
              <a:rPr lang="ko-KR" altLang="en-US" dirty="0" err="1"/>
              <a:t>타임테이블입니다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9504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77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3F7226-29AD-4A78-9F6D-7E6F68AD23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395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2278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47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3F7226-29AD-4A78-9F6D-7E6F68AD23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763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3F7226-29AD-4A78-9F6D-7E6F68AD23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876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263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903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639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011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연구 </a:t>
            </a:r>
            <a:r>
              <a:rPr lang="ko-KR" altLang="en-US" dirty="0" err="1"/>
              <a:t>타임테이블입니다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818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2564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7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9683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0890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560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6065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8109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2170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3551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3F7226-29AD-4A78-9F6D-7E6F68AD23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315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연구 </a:t>
            </a:r>
            <a:r>
              <a:rPr lang="ko-KR" altLang="en-US" dirty="0" err="1"/>
              <a:t>타임테이블입니다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2828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140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142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990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8248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3F7226-29AD-4A78-9F6D-7E6F68AD23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7094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958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517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5938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9363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427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7510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8063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735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4465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343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554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7376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124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3F7226-29AD-4A78-9F6D-7E6F68AD23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8416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3679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6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주제선정배경에 대해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글로벌 긴축과 금리인상</a:t>
            </a:r>
            <a:r>
              <a:rPr lang="en-US" altLang="ko-KR" dirty="0"/>
              <a:t>, </a:t>
            </a:r>
            <a:r>
              <a:rPr lang="ko-KR" altLang="en-US" dirty="0"/>
              <a:t>물가상승과 이에 따른 기업 실적악화로 부실징후를 보이는 기업이 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재무비율 데이터와 </a:t>
            </a:r>
            <a:r>
              <a:rPr lang="ko-KR" altLang="en-US" dirty="0" err="1"/>
              <a:t>머신러닝을</a:t>
            </a:r>
            <a:r>
              <a:rPr lang="ko-KR" altLang="en-US" dirty="0"/>
              <a:t> 이용해 부실기업을 예측하고 역으로 부실기업을 구분하는 재무비율을 이용하여 좋은 기업을 확인하고 투자지표로서 이용하는 연구를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183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주제선정배경에 대해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글로벌 긴축과 금리인상</a:t>
            </a:r>
            <a:r>
              <a:rPr lang="en-US" altLang="ko-KR" dirty="0"/>
              <a:t>, </a:t>
            </a:r>
            <a:r>
              <a:rPr lang="ko-KR" altLang="en-US" dirty="0"/>
              <a:t>물가상승과 이에 따른 기업 실적악화로 부실징후를 보이는 기업이 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재무비율 데이터와 </a:t>
            </a:r>
            <a:r>
              <a:rPr lang="ko-KR" altLang="en-US" dirty="0" err="1"/>
              <a:t>머신러닝을</a:t>
            </a:r>
            <a:r>
              <a:rPr lang="ko-KR" altLang="en-US" dirty="0"/>
              <a:t> 이용해 부실기업을 예측하고 역으로 부실기업을 구분하는 재무비율을 이용하여 좋은 기업을 확인하고 투자지표로서 이용하는 연구를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F7226-29AD-4A78-9F6D-7E6F68AD235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816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주제선정배경에 대해 말씀드리겠습니다.</a:t>
            </a:r>
          </a:p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글로벌 긴축과 금리인상, 물가상승과 이에 따른 기업 실적악화로 부실징후를 보이는 기업이 늘고 있습니다.</a:t>
            </a:r>
          </a:p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재무비율 데이터와 머신러닝을 이용해 부실기업을 예측하고 역으로 부실기업을 구분하는 재무비율을 이용하여 좋은 기업을 확인하고 투자지표로서 이용하는 연구를 진행하였습니다.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9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endParaRPr dirty="0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10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3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Click to edit Master subtitle style</a:t>
            </a:r>
            <a:endParaRPr lang="ko-KR" altLang="en-US" sz="3200">
              <a:solidFill>
                <a:schemeClr val="tx1">
                  <a:tint val="75000"/>
                </a:schemeClr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>
              <a:buFont typeface="Arial"/>
              <a:buChar char="•"/>
            </a:pPr>
            <a:r>
              <a:rPr sz="32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000" b="1" cap="all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000" b="1" cap="all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000">
              <a:solidFill>
                <a:schemeClr val="tx1">
                  <a:tint val="75000"/>
                </a:schemeClr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/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/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400" b="1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400" b="1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/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16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6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16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6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400" b="1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400" b="1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/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16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6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16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6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 b="1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2000" b="1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/>
            <a:r>
              <a:rPr sz="32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1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 b="1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2000" b="1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4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1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/>
            <a:r>
              <a:rPr sz="32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>
              <a:buFont typeface="Arial"/>
              <a:buChar char="•"/>
            </a:pPr>
            <a:r>
              <a:rPr sz="32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3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Click to edit Master subtitle style</a:t>
            </a:r>
            <a:endParaRPr lang="ko-KR" altLang="en-US" sz="3200">
              <a:solidFill>
                <a:schemeClr val="tx1">
                  <a:tint val="75000"/>
                </a:schemeClr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>
              <a:buFont typeface="Arial"/>
              <a:buChar char="•"/>
            </a:pPr>
            <a:r>
              <a:rPr sz="32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000" b="1" cap="all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000" b="1" cap="all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000">
              <a:solidFill>
                <a:schemeClr val="tx1">
                  <a:tint val="75000"/>
                </a:schemeClr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/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/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400" b="1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400" b="1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/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16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6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16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6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400" b="1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400" b="1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/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16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6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16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6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 b="1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2000" b="1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/>
            <a:r>
              <a:rPr sz="32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1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 b="1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2000" b="1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4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1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/>
            <a:r>
              <a:rPr sz="32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>
              <a:buFont typeface="Arial"/>
              <a:buChar char="•"/>
            </a:pPr>
            <a:r>
              <a:rPr sz="32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3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Click to edit Master subtitle style</a:t>
            </a:r>
            <a:endParaRPr lang="ko-KR" altLang="en-US" sz="3200">
              <a:solidFill>
                <a:schemeClr val="tx1">
                  <a:tint val="75000"/>
                </a:schemeClr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>
              <a:buFont typeface="Arial"/>
              <a:buChar char="•"/>
            </a:pPr>
            <a:r>
              <a:rPr sz="32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000" b="1" cap="all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000" b="1" cap="all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000">
              <a:solidFill>
                <a:schemeClr val="tx1">
                  <a:tint val="75000"/>
                </a:schemeClr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/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/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400" b="1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400" b="1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/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16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6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16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6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400" b="1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400" b="1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/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16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6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16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6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 b="1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2000" b="1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/>
            <a:r>
              <a:rPr sz="32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1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 b="1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2000" b="1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4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1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/>
            <a:r>
              <a:rPr sz="32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>
              <a:buFont typeface="Arial"/>
              <a:buChar char="•"/>
            </a:pPr>
            <a:r>
              <a:rPr sz="32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algn="l" defTabSz="914400" rtl="0" eaLnBrk="1" latinLnBrk="0" hangingPunct="1">
              <a:buFont typeface="Arial"/>
              <a:buChar char="–"/>
            </a:pPr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rtl="0" eaLnBrk="1" latinLnBrk="0" hangingPunct="1"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rtl="0" eaLnBrk="1" latinLnBrk="0" hangingPunct="1">
              <a:buFont typeface="Arial"/>
              <a:buChar char="–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rtl="0" eaLnBrk="1" latinLnBrk="0" hangingPunct="1">
              <a:buFont typeface="Arial"/>
              <a:buChar char="»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Second level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Third level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Fourth level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  <p:sldLayoutId id="2147484454" r:id="rId2"/>
    <p:sldLayoutId id="2147484455" r:id="rId3"/>
    <p:sldLayoutId id="2147484456" r:id="rId4"/>
    <p:sldLayoutId id="2147484457" r:id="rId5"/>
    <p:sldLayoutId id="2147484458" r:id="rId6"/>
    <p:sldLayoutId id="2147484459" r:id="rId7"/>
    <p:sldLayoutId id="2147484460" r:id="rId8"/>
    <p:sldLayoutId id="2147484461" r:id="rId9"/>
    <p:sldLayoutId id="2147484462" r:id="rId10"/>
    <p:sldLayoutId id="2147484463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Second level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Third level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Fourth level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4" r:id="rId1"/>
    <p:sldLayoutId id="2147484465" r:id="rId2"/>
    <p:sldLayoutId id="2147484466" r:id="rId3"/>
    <p:sldLayoutId id="2147484467" r:id="rId4"/>
    <p:sldLayoutId id="2147484468" r:id="rId5"/>
    <p:sldLayoutId id="2147484469" r:id="rId6"/>
    <p:sldLayoutId id="2147484470" r:id="rId7"/>
    <p:sldLayoutId id="2147484471" r:id="rId8"/>
    <p:sldLayoutId id="2147484472" r:id="rId9"/>
    <p:sldLayoutId id="2147484473" r:id="rId10"/>
    <p:sldLayoutId id="2147484474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Second level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Third level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Fourth level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5/15/2023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5" r:id="rId1"/>
    <p:sldLayoutId id="2147484476" r:id="rId2"/>
    <p:sldLayoutId id="2147484477" r:id="rId3"/>
    <p:sldLayoutId id="2147484478" r:id="rId4"/>
    <p:sldLayoutId id="2147484479" r:id="rId5"/>
    <p:sldLayoutId id="2147484480" r:id="rId6"/>
    <p:sldLayoutId id="2147484481" r:id="rId7"/>
    <p:sldLayoutId id="2147484482" r:id="rId8"/>
    <p:sldLayoutId id="2147484483" r:id="rId9"/>
    <p:sldLayoutId id="2147484484" r:id="rId10"/>
    <p:sldLayoutId id="2147484485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61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2E52C5-69C4-6F1C-8EBA-CCA3C55F2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46D686-BD87-AC95-6DB0-8EDB0D2079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63600" y="-315951"/>
            <a:ext cx="5410200" cy="5635624"/>
          </a:xfrm>
          <a:prstGeom prst="rect">
            <a:avLst/>
          </a:prstGeom>
        </p:spPr>
      </p:pic>
      <p:pic>
        <p:nvPicPr>
          <p:cNvPr id="4" name="그림 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A0050863-5F26-690A-A4B5-D4C38DF4E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8288000" cy="10553700"/>
          </a:xfrm>
          <a:prstGeom prst="rect">
            <a:avLst/>
          </a:prstGeom>
          <a:solidFill>
            <a:schemeClr val="bg1">
              <a:alpha val="54000"/>
            </a:schemeClr>
          </a:solidFill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25089C-7335-7670-518A-661363C94C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0" y="-838307"/>
            <a:ext cx="5842344" cy="598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46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>
            <a:off x="0" y="-210185"/>
            <a:ext cx="3347085" cy="3802380"/>
          </a:xfrm>
          <a:prstGeom prst="rect">
            <a:avLst/>
          </a:prstGeom>
        </p:spPr>
        <p:txBody>
          <a:bodyPr vert="horz" wrap="square" lIns="50800" tIns="50800" rIns="50800" bIns="5080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Calibri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8628143" y="5151109"/>
            <a:ext cx="9188450" cy="21228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그렇다면</a:t>
            </a:r>
            <a:r>
              <a:rPr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4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장기투자도</a:t>
            </a:r>
            <a:r>
              <a:rPr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sz="4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4400" dirty="0" err="1">
                <a:solidFill>
                  <a:srgbClr val="0017EC"/>
                </a:solidFill>
                <a:latin typeface="에스코어 드림 6 Bold" charset="0"/>
                <a:ea typeface="에스코어 드림 6 Bold" charset="0"/>
              </a:rPr>
              <a:t>기업재무건전성</a:t>
            </a:r>
            <a:r>
              <a:rPr sz="4400" dirty="0">
                <a:solidFill>
                  <a:srgbClr val="0017EC"/>
                </a:solidFill>
                <a:latin typeface="에스코어 드림 6 Bold" charset="0"/>
                <a:ea typeface="에스코어 드림 6 Bold" charset="0"/>
              </a:rPr>
              <a:t> </a:t>
            </a:r>
            <a:r>
              <a:rPr sz="4400" dirty="0" err="1">
                <a:solidFill>
                  <a:srgbClr val="0017EC"/>
                </a:solidFill>
                <a:latin typeface="에스코어 드림 6 Bold" charset="0"/>
                <a:ea typeface="에스코어 드림 6 Bold" charset="0"/>
              </a:rPr>
              <a:t>알림</a:t>
            </a:r>
            <a:r>
              <a:rPr sz="4400" dirty="0">
                <a:solidFill>
                  <a:srgbClr val="0017EC"/>
                </a:solidFill>
                <a:latin typeface="에스코어 드림 6 Bold" charset="0"/>
                <a:ea typeface="에스코어 드림 6 Bold" charset="0"/>
              </a:rPr>
              <a:t> </a:t>
            </a:r>
            <a:r>
              <a:rPr sz="4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받으며</a:t>
            </a:r>
            <a:r>
              <a:rPr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4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4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편하게</a:t>
            </a:r>
            <a:r>
              <a:rPr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4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하자</a:t>
            </a:r>
            <a:r>
              <a:rPr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4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8627507" y="3615044"/>
            <a:ext cx="8959215" cy="76898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코스닥</a:t>
            </a:r>
            <a:r>
              <a:rPr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4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시장수익률만</a:t>
            </a:r>
            <a:r>
              <a:rPr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4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따라가도</a:t>
            </a:r>
            <a:r>
              <a:rPr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4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성공</a:t>
            </a:r>
            <a:r>
              <a:rPr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4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5" name="Picture " descr="/Users/osubin/Library/Group Containers/L48J367XN4.com.infraware.PolarisOffice/EngineTemp/19333/fImage370700149416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73" y="1798955"/>
            <a:ext cx="7142480" cy="7827010"/>
          </a:xfrm>
          <a:prstGeom prst="rect">
            <a:avLst/>
          </a:prstGeom>
          <a:noFill/>
        </p:spPr>
      </p:pic>
      <p:sp>
        <p:nvSpPr>
          <p:cNvPr id="16" name="Rect 0"/>
          <p:cNvSpPr txBox="1">
            <a:spLocks/>
          </p:cNvSpPr>
          <p:nvPr/>
        </p:nvSpPr>
        <p:spPr>
          <a:xfrm>
            <a:off x="1370513" y="9762491"/>
            <a:ext cx="8959215" cy="247014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00" b="0" i="0" spc="-20" dirty="0">
                <a:solidFill>
                  <a:srgbClr val="000000"/>
                </a:solidFill>
                <a:latin typeface="Malgun Gothic" charset="0"/>
                <a:ea typeface="Malgun Gothic" charset="0"/>
              </a:rPr>
              <a:t>*</a:t>
            </a:r>
            <a:r>
              <a:rPr sz="1600" b="0" i="0" spc="-2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출처</a:t>
            </a:r>
            <a:r>
              <a:rPr sz="1600" b="0" i="0" spc="-2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KCMI, ‘코로나19 </a:t>
            </a:r>
            <a:r>
              <a:rPr sz="1600" b="0" i="0" spc="-2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국면의</a:t>
            </a:r>
            <a:r>
              <a:rPr sz="1600" b="0" i="0" spc="-2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1600" b="0" i="0" spc="-2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개인투자자</a:t>
            </a:r>
            <a:r>
              <a:rPr sz="1600" b="0" i="0" spc="-2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sz="1600" b="0" i="0" spc="-2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투자행태와</a:t>
            </a:r>
            <a:r>
              <a:rPr sz="1600" b="0" i="0" spc="-2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1600" b="0" i="0" spc="-2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투자성과</a:t>
            </a:r>
            <a:r>
              <a:rPr sz="1600" b="0" i="0" spc="-2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B119AA-D3D0-D757-E58A-C73A12F41565}"/>
              </a:ext>
            </a:extLst>
          </p:cNvPr>
          <p:cNvGrpSpPr/>
          <p:nvPr/>
        </p:nvGrpSpPr>
        <p:grpSpPr>
          <a:xfrm>
            <a:off x="685800" y="772795"/>
            <a:ext cx="8430895" cy="949325"/>
            <a:chOff x="685800" y="772795"/>
            <a:chExt cx="8430895" cy="949325"/>
          </a:xfrm>
        </p:grpSpPr>
        <p:cxnSp>
          <p:nvCxnSpPr>
            <p:cNvPr id="3" name="AutoShape 3">
              <a:extLst>
                <a:ext uri="{FF2B5EF4-FFF2-40B4-BE49-F238E27FC236}">
                  <a16:creationId xmlns:a16="http://schemas.microsoft.com/office/drawing/2014/main" id="{679B2292-8E2D-9B43-28F7-756F8261499E}"/>
                </a:ext>
              </a:extLst>
            </p:cNvPr>
            <p:cNvCxnSpPr/>
            <p:nvPr/>
          </p:nvCxnSpPr>
          <p:spPr>
            <a:xfrm flipV="1">
              <a:off x="685800" y="952500"/>
              <a:ext cx="635" cy="680720"/>
            </a:xfrm>
            <a:prstGeom prst="line">
              <a:avLst/>
            </a:prstGeom>
            <a:ln w="63500" cap="flat" cmpd="sng">
              <a:solidFill>
                <a:srgbClr val="0017EC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2">
              <a:extLst>
                <a:ext uri="{FF2B5EF4-FFF2-40B4-BE49-F238E27FC236}">
                  <a16:creationId xmlns:a16="http://schemas.microsoft.com/office/drawing/2014/main" id="{A6F06F85-3336-E6AC-6ED4-B3E3909ACD1C}"/>
                </a:ext>
              </a:extLst>
            </p:cNvPr>
            <p:cNvSpPr txBox="1">
              <a:spLocks/>
            </p:cNvSpPr>
            <p:nvPr/>
          </p:nvSpPr>
          <p:spPr>
            <a:xfrm>
              <a:off x="963294" y="772795"/>
              <a:ext cx="8154035" cy="94996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latinLnBrk="0">
                <a:lnSpc>
                  <a:spcPts val="7475"/>
                </a:lnSpc>
                <a:buFontTx/>
                <a:buNone/>
              </a:pPr>
              <a:r>
                <a:rPr lang="ko-KR" altLang="en-US" sz="4500" b="1" spc="-290" dirty="0">
                  <a:latin typeface="에스코어 드림 5 Medium" charset="0"/>
                  <a:ea typeface="에스코어 드림 5 Medium" charset="0"/>
                  <a:cs typeface="Gothic A1 Black" charset="0"/>
                </a:rPr>
                <a:t>제안 배경</a:t>
              </a:r>
              <a:endParaRPr lang="ko-KR" altLang="en-US" sz="4500" b="1" dirty="0">
                <a:latin typeface="에스코어 드림 5 Medium" charset="0"/>
                <a:ea typeface="에스코어 드림 5 Medium" charset="0"/>
                <a:cs typeface="Gothic A1 Black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>
            <a:off x="0" y="-210185"/>
            <a:ext cx="3347085" cy="3802380"/>
          </a:xfrm>
          <a:prstGeom prst="rect">
            <a:avLst/>
          </a:prstGeom>
        </p:spPr>
        <p:txBody>
          <a:bodyPr vert="horz" wrap="square" lIns="50800" tIns="50800" rIns="50800" bIns="5080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Calibri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8628143" y="5151109"/>
            <a:ext cx="9188450" cy="21228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그렇다면</a:t>
            </a:r>
            <a:r>
              <a:rPr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4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장기투자도</a:t>
            </a:r>
            <a:r>
              <a:rPr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sz="4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4400" dirty="0" err="1">
                <a:solidFill>
                  <a:srgbClr val="0017EC"/>
                </a:solidFill>
                <a:latin typeface="에스코어 드림 6 Bold" charset="0"/>
                <a:ea typeface="에스코어 드림 6 Bold" charset="0"/>
              </a:rPr>
              <a:t>기업재무건전성</a:t>
            </a:r>
            <a:r>
              <a:rPr sz="4400" dirty="0">
                <a:solidFill>
                  <a:srgbClr val="0017EC"/>
                </a:solidFill>
                <a:latin typeface="에스코어 드림 6 Bold" charset="0"/>
                <a:ea typeface="에스코어 드림 6 Bold" charset="0"/>
              </a:rPr>
              <a:t> </a:t>
            </a:r>
            <a:r>
              <a:rPr sz="4400" dirty="0" err="1">
                <a:solidFill>
                  <a:srgbClr val="0017EC"/>
                </a:solidFill>
                <a:latin typeface="에스코어 드림 6 Bold" charset="0"/>
                <a:ea typeface="에스코어 드림 6 Bold" charset="0"/>
              </a:rPr>
              <a:t>알림</a:t>
            </a:r>
            <a:r>
              <a:rPr sz="4400" dirty="0">
                <a:solidFill>
                  <a:srgbClr val="0017EC"/>
                </a:solidFill>
                <a:latin typeface="에스코어 드림 6 Bold" charset="0"/>
                <a:ea typeface="에스코어 드림 6 Bold" charset="0"/>
              </a:rPr>
              <a:t> </a:t>
            </a:r>
            <a:r>
              <a:rPr sz="4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받으며</a:t>
            </a:r>
            <a:r>
              <a:rPr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4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4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편하게</a:t>
            </a:r>
            <a:r>
              <a:rPr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4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하자</a:t>
            </a:r>
            <a:r>
              <a:rPr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4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8627507" y="3615044"/>
            <a:ext cx="8959215" cy="76898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코스닥</a:t>
            </a:r>
            <a:r>
              <a:rPr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4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시장수익률만</a:t>
            </a:r>
            <a:r>
              <a:rPr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4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따라가도</a:t>
            </a:r>
            <a:r>
              <a:rPr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4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성공</a:t>
            </a:r>
            <a:r>
              <a:rPr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4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5" name="Picture " descr="/Users/osubin/Library/Group Containers/L48J367XN4.com.infraware.PolarisOffice/EngineTemp/19333/fImage370700149416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73" y="1798955"/>
            <a:ext cx="7142480" cy="7827010"/>
          </a:xfrm>
          <a:prstGeom prst="rect">
            <a:avLst/>
          </a:prstGeom>
          <a:noFill/>
        </p:spPr>
      </p:pic>
      <p:sp>
        <p:nvSpPr>
          <p:cNvPr id="16" name="Rect 0"/>
          <p:cNvSpPr txBox="1">
            <a:spLocks/>
          </p:cNvSpPr>
          <p:nvPr/>
        </p:nvSpPr>
        <p:spPr>
          <a:xfrm>
            <a:off x="1370513" y="9762491"/>
            <a:ext cx="8959215" cy="247014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00" b="0" i="0" spc="-20" dirty="0">
                <a:solidFill>
                  <a:srgbClr val="000000"/>
                </a:solidFill>
                <a:latin typeface="Malgun Gothic" charset="0"/>
                <a:ea typeface="Malgun Gothic" charset="0"/>
              </a:rPr>
              <a:t>*</a:t>
            </a:r>
            <a:r>
              <a:rPr sz="1600" b="0" i="0" spc="-2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출처</a:t>
            </a:r>
            <a:r>
              <a:rPr sz="1600" b="0" i="0" spc="-2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KCMI, ‘코로나19 </a:t>
            </a:r>
            <a:r>
              <a:rPr sz="1600" b="0" i="0" spc="-2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국면의</a:t>
            </a:r>
            <a:r>
              <a:rPr sz="1600" b="0" i="0" spc="-2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1600" b="0" i="0" spc="-2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개인투자자</a:t>
            </a:r>
            <a:r>
              <a:rPr sz="1600" b="0" i="0" spc="-2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sz="1600" b="0" i="0" spc="-2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투자행태와</a:t>
            </a:r>
            <a:r>
              <a:rPr sz="1600" b="0" i="0" spc="-2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1600" b="0" i="0" spc="-2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투자성과</a:t>
            </a:r>
            <a:r>
              <a:rPr sz="1600" b="0" i="0" spc="-2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B119AA-D3D0-D757-E58A-C73A12F41565}"/>
              </a:ext>
            </a:extLst>
          </p:cNvPr>
          <p:cNvGrpSpPr/>
          <p:nvPr/>
        </p:nvGrpSpPr>
        <p:grpSpPr>
          <a:xfrm>
            <a:off x="685800" y="772795"/>
            <a:ext cx="8430895" cy="949325"/>
            <a:chOff x="685800" y="772795"/>
            <a:chExt cx="8430895" cy="949325"/>
          </a:xfrm>
        </p:grpSpPr>
        <p:cxnSp>
          <p:nvCxnSpPr>
            <p:cNvPr id="3" name="AutoShape 3">
              <a:extLst>
                <a:ext uri="{FF2B5EF4-FFF2-40B4-BE49-F238E27FC236}">
                  <a16:creationId xmlns:a16="http://schemas.microsoft.com/office/drawing/2014/main" id="{679B2292-8E2D-9B43-28F7-756F8261499E}"/>
                </a:ext>
              </a:extLst>
            </p:cNvPr>
            <p:cNvCxnSpPr/>
            <p:nvPr/>
          </p:nvCxnSpPr>
          <p:spPr>
            <a:xfrm flipV="1">
              <a:off x="685800" y="952500"/>
              <a:ext cx="635" cy="680720"/>
            </a:xfrm>
            <a:prstGeom prst="line">
              <a:avLst/>
            </a:prstGeom>
            <a:ln w="63500" cap="flat" cmpd="sng">
              <a:solidFill>
                <a:srgbClr val="0017EC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2">
              <a:extLst>
                <a:ext uri="{FF2B5EF4-FFF2-40B4-BE49-F238E27FC236}">
                  <a16:creationId xmlns:a16="http://schemas.microsoft.com/office/drawing/2014/main" id="{A6F06F85-3336-E6AC-6ED4-B3E3909ACD1C}"/>
                </a:ext>
              </a:extLst>
            </p:cNvPr>
            <p:cNvSpPr txBox="1">
              <a:spLocks/>
            </p:cNvSpPr>
            <p:nvPr/>
          </p:nvSpPr>
          <p:spPr>
            <a:xfrm>
              <a:off x="963294" y="772795"/>
              <a:ext cx="8154035" cy="94996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latinLnBrk="0">
                <a:lnSpc>
                  <a:spcPts val="7475"/>
                </a:lnSpc>
                <a:buFontTx/>
                <a:buNone/>
              </a:pPr>
              <a:r>
                <a:rPr lang="ko-KR" altLang="en-US" sz="4500" b="1" spc="-290" dirty="0">
                  <a:latin typeface="에스코어 드림 5 Medium" charset="0"/>
                  <a:ea typeface="에스코어 드림 5 Medium" charset="0"/>
                  <a:cs typeface="Gothic A1 Black" charset="0"/>
                </a:rPr>
                <a:t>제안 배경</a:t>
              </a:r>
              <a:endParaRPr lang="ko-KR" altLang="en-US" sz="4500" b="1" dirty="0">
                <a:latin typeface="에스코어 드림 5 Medium" charset="0"/>
                <a:ea typeface="에스코어 드림 5 Medium" charset="0"/>
                <a:cs typeface="Gothic A1 Black" charset="0"/>
              </a:endParaRPr>
            </a:p>
          </p:txBody>
        </p:sp>
      </p:grp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DF7EEC1-2B67-2A52-6DD1-AEA61CF0E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8EA45842-CC9F-50F7-3B96-B90B963A7BBF}"/>
              </a:ext>
            </a:extLst>
          </p:cNvPr>
          <p:cNvSpPr txBox="1">
            <a:spLocks/>
          </p:cNvSpPr>
          <p:nvPr/>
        </p:nvSpPr>
        <p:spPr>
          <a:xfrm>
            <a:off x="963294" y="340080"/>
            <a:ext cx="8154035" cy="86543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lnSpc>
                <a:spcPts val="7475"/>
              </a:lnSpc>
              <a:buFontTx/>
              <a:buNone/>
            </a:pPr>
            <a:r>
              <a:rPr lang="ko-KR" altLang="en-US" sz="4500" b="1" spc="-290" dirty="0">
                <a:solidFill>
                  <a:schemeClr val="bg1"/>
                </a:solidFill>
                <a:latin typeface="에스코어 드림 5 Medium" charset="0"/>
                <a:ea typeface="에스코어 드림 5 Medium" charset="0"/>
                <a:cs typeface="Gothic A1 Black" charset="0"/>
              </a:rPr>
              <a:t>서비스 </a:t>
            </a:r>
            <a:r>
              <a:rPr lang="en-US" altLang="ko-KR" sz="4500" b="1" spc="-290" dirty="0">
                <a:solidFill>
                  <a:schemeClr val="bg1"/>
                </a:solidFill>
                <a:latin typeface="에스코어 드림 5 Medium" charset="0"/>
                <a:ea typeface="에스코어 드림 5 Medium" charset="0"/>
                <a:cs typeface="Gothic A1 Black" charset="0"/>
              </a:rPr>
              <a:t>Preview</a:t>
            </a:r>
            <a:endParaRPr lang="ko-KR" altLang="en-US" sz="4500" b="1" dirty="0">
              <a:solidFill>
                <a:schemeClr val="bg1"/>
              </a:solidFill>
              <a:latin typeface="에스코어 드림 5 Medium" charset="0"/>
              <a:ea typeface="에스코어 드림 5 Medium" charset="0"/>
              <a:cs typeface="Gothic A1 Black" charset="0"/>
            </a:endParaRPr>
          </a:p>
        </p:txBody>
      </p:sp>
      <p:cxnSp>
        <p:nvCxnSpPr>
          <p:cNvPr id="10" name="AutoShape 3">
            <a:extLst>
              <a:ext uri="{FF2B5EF4-FFF2-40B4-BE49-F238E27FC236}">
                <a16:creationId xmlns:a16="http://schemas.microsoft.com/office/drawing/2014/main" id="{39501544-1A3A-824B-DDA3-3E4AFED70632}"/>
              </a:ext>
            </a:extLst>
          </p:cNvPr>
          <p:cNvCxnSpPr/>
          <p:nvPr/>
        </p:nvCxnSpPr>
        <p:spPr>
          <a:xfrm flipV="1">
            <a:off x="666288" y="432435"/>
            <a:ext cx="635" cy="680720"/>
          </a:xfrm>
          <a:prstGeom prst="line">
            <a:avLst/>
          </a:prstGeom>
          <a:ln w="63500" cap="flat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506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 0"/>
          <p:cNvSpPr>
            <a:spLocks/>
          </p:cNvSpPr>
          <p:nvPr/>
        </p:nvSpPr>
        <p:spPr>
          <a:xfrm>
            <a:off x="2421890" y="2827655"/>
            <a:ext cx="2249805" cy="679450"/>
          </a:xfrm>
          <a:prstGeom prst="rect">
            <a:avLst/>
          </a:prstGeom>
          <a:solidFill>
            <a:srgbClr val="0017EC"/>
          </a:solidFill>
          <a:effectLst>
            <a:reflection blurRad="6350" stA="50000" endPos="55000" dir="5400000" sy="-100000" algn="bl" rotWithShape="0"/>
            <a:softEdge rad="79629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1군</a:t>
            </a:r>
            <a:endParaRPr lang="ko-KR" altLang="en-US" sz="2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5243195" y="2831465"/>
            <a:ext cx="2249805" cy="679450"/>
          </a:xfrm>
          <a:prstGeom prst="rect">
            <a:avLst/>
          </a:prstGeom>
          <a:solidFill>
            <a:srgbClr val="0017EC">
              <a:alpha val="33028"/>
            </a:srgbClr>
          </a:solidFill>
          <a:effectLst>
            <a:reflection blurRad="6350" stA="50000" endPos="55000" dir="5400000" sy="-100000" algn="bl" rotWithShape="0"/>
            <a:softEdge rad="79629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600" b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2군</a:t>
            </a:r>
            <a:endParaRPr lang="ko-KR" altLang="en-US" sz="1800" b="1">
              <a:solidFill>
                <a:schemeClr val="tx1">
                  <a:lumMod val="50000"/>
                  <a:lumOff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>
            <a:off x="8021955" y="2832100"/>
            <a:ext cx="2249805" cy="679450"/>
          </a:xfrm>
          <a:prstGeom prst="rect">
            <a:avLst/>
          </a:prstGeom>
          <a:solidFill>
            <a:srgbClr val="0017EC">
              <a:alpha val="33028"/>
            </a:srgbClr>
          </a:solidFill>
          <a:effectLst>
            <a:reflection blurRad="6350" stA="50000" endPos="55000" dir="5400000" sy="-100000" algn="bl" rotWithShape="0"/>
            <a:softEdge rad="79629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600" b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3군</a:t>
            </a:r>
            <a:endParaRPr lang="ko-KR" altLang="en-US" sz="1800" b="1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Rect 0"/>
          <p:cNvSpPr>
            <a:spLocks/>
          </p:cNvSpPr>
          <p:nvPr/>
        </p:nvSpPr>
        <p:spPr>
          <a:xfrm>
            <a:off x="10844530" y="2823210"/>
            <a:ext cx="2249805" cy="679450"/>
          </a:xfrm>
          <a:prstGeom prst="rect">
            <a:avLst/>
          </a:prstGeom>
          <a:solidFill>
            <a:srgbClr val="0017EC">
              <a:alpha val="33028"/>
            </a:srgbClr>
          </a:solidFill>
          <a:effectLst>
            <a:reflection blurRad="6350" stA="50000" endPos="55000" dir="5400000" sy="-100000" algn="bl" rotWithShape="0"/>
            <a:softEdge rad="79629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600" b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4군</a:t>
            </a:r>
            <a:endParaRPr lang="ko-KR" altLang="en-US" sz="1800" b="1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>
            <a:off x="13611225" y="2823210"/>
            <a:ext cx="2249805" cy="679450"/>
          </a:xfrm>
          <a:prstGeom prst="rect">
            <a:avLst/>
          </a:prstGeom>
          <a:solidFill>
            <a:srgbClr val="0017EC">
              <a:alpha val="33028"/>
            </a:srgbClr>
          </a:solidFill>
          <a:effectLst>
            <a:reflection blurRad="6350" stA="50000" endPos="55000" dir="5400000" sy="-100000" algn="bl" rotWithShape="0"/>
            <a:softEdge rad="79629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5군</a:t>
            </a:r>
            <a:endParaRPr lang="ko-KR" altLang="en-US" sz="1800" b="1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2424430" y="1959610"/>
            <a:ext cx="14867890" cy="5543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36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재무건전성</a:t>
            </a:r>
            <a:r>
              <a:rPr sz="3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36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등급군을</a:t>
            </a:r>
            <a:r>
              <a:rPr sz="3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36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선택하고</a:t>
            </a:r>
            <a:r>
              <a:rPr sz="3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36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나의</a:t>
            </a:r>
            <a:r>
              <a:rPr sz="3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36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보유기업</a:t>
            </a:r>
            <a:r>
              <a:rPr sz="3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36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재무지표와</a:t>
            </a:r>
            <a:r>
              <a:rPr sz="3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36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>
            <a:off x="1593215" y="1846429"/>
            <a:ext cx="576580" cy="696595"/>
          </a:xfrm>
          <a:prstGeom prst="rightArrow">
            <a:avLst/>
          </a:prstGeom>
          <a:solidFill>
            <a:srgbClr val="0017EC"/>
          </a:solidFill>
          <a:ln>
            <a:solidFill>
              <a:srgbClr val="0017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9" name="Rect 0"/>
          <p:cNvSpPr txBox="1">
            <a:spLocks/>
          </p:cNvSpPr>
          <p:nvPr/>
        </p:nvSpPr>
        <p:spPr>
          <a:xfrm>
            <a:off x="10511155" y="5668645"/>
            <a:ext cx="7896224" cy="33909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2200">
              <a:latin typeface="나눔고딕" charset="0"/>
              <a:ea typeface="나눔고딕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D518BC1-54D4-1F62-C919-CCECEB7A59B3}"/>
              </a:ext>
            </a:extLst>
          </p:cNvPr>
          <p:cNvGrpSpPr/>
          <p:nvPr/>
        </p:nvGrpSpPr>
        <p:grpSpPr>
          <a:xfrm>
            <a:off x="685800" y="772795"/>
            <a:ext cx="8431529" cy="865430"/>
            <a:chOff x="685800" y="772795"/>
            <a:chExt cx="8431529" cy="865430"/>
          </a:xfrm>
        </p:grpSpPr>
        <p:cxnSp>
          <p:nvCxnSpPr>
            <p:cNvPr id="3" name="AutoShape 3">
              <a:extLst>
                <a:ext uri="{FF2B5EF4-FFF2-40B4-BE49-F238E27FC236}">
                  <a16:creationId xmlns:a16="http://schemas.microsoft.com/office/drawing/2014/main" id="{59C8FABF-27D3-1F03-98DD-54024A427EA2}"/>
                </a:ext>
              </a:extLst>
            </p:cNvPr>
            <p:cNvCxnSpPr/>
            <p:nvPr/>
          </p:nvCxnSpPr>
          <p:spPr>
            <a:xfrm flipV="1">
              <a:off x="685800" y="952500"/>
              <a:ext cx="635" cy="680720"/>
            </a:xfrm>
            <a:prstGeom prst="line">
              <a:avLst/>
            </a:prstGeom>
            <a:ln w="63500" cap="flat" cmpd="sng">
              <a:solidFill>
                <a:srgbClr val="0017EC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2">
              <a:extLst>
                <a:ext uri="{FF2B5EF4-FFF2-40B4-BE49-F238E27FC236}">
                  <a16:creationId xmlns:a16="http://schemas.microsoft.com/office/drawing/2014/main" id="{2D7F942F-E7EC-BE62-1AF8-BEE8ABD44EEE}"/>
                </a:ext>
              </a:extLst>
            </p:cNvPr>
            <p:cNvSpPr txBox="1">
              <a:spLocks/>
            </p:cNvSpPr>
            <p:nvPr/>
          </p:nvSpPr>
          <p:spPr>
            <a:xfrm>
              <a:off x="963294" y="772795"/>
              <a:ext cx="8154035" cy="86543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latinLnBrk="0">
                <a:lnSpc>
                  <a:spcPts val="7475"/>
                </a:lnSpc>
                <a:buFontTx/>
                <a:buNone/>
              </a:pPr>
              <a:r>
                <a:rPr lang="ko-KR" altLang="en-US" sz="4500" b="1" spc="-290" dirty="0">
                  <a:latin typeface="에스코어 드림 5 Medium" charset="0"/>
                  <a:ea typeface="에스코어 드림 5 Medium" charset="0"/>
                  <a:cs typeface="Gothic A1 Black" charset="0"/>
                </a:rPr>
                <a:t>서비스 </a:t>
              </a:r>
              <a:r>
                <a:rPr lang="en-US" altLang="ko-KR" sz="4500" b="1" spc="-290" dirty="0">
                  <a:latin typeface="에스코어 드림 5 Medium" charset="0"/>
                  <a:ea typeface="에스코어 드림 5 Medium" charset="0"/>
                  <a:cs typeface="Gothic A1 Black" charset="0"/>
                </a:rPr>
                <a:t>Preview</a:t>
              </a:r>
              <a:endParaRPr lang="ko-KR" altLang="en-US" sz="4500" b="1" dirty="0">
                <a:latin typeface="에스코어 드림 5 Medium" charset="0"/>
                <a:ea typeface="에스코어 드림 5 Medium" charset="0"/>
                <a:cs typeface="Gothic A1 Black" charset="0"/>
              </a:endParaRPr>
            </a:p>
          </p:txBody>
        </p:sp>
      </p:grp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874E1BD-F1ED-C922-6F60-C6241D8D1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14500"/>
            <a:ext cx="15234920" cy="83262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 0"/>
          <p:cNvSpPr>
            <a:spLocks/>
          </p:cNvSpPr>
          <p:nvPr/>
        </p:nvSpPr>
        <p:spPr>
          <a:xfrm>
            <a:off x="2421890" y="2827655"/>
            <a:ext cx="2249805" cy="679450"/>
          </a:xfrm>
          <a:prstGeom prst="rect">
            <a:avLst/>
          </a:prstGeom>
          <a:solidFill>
            <a:srgbClr val="0017EC"/>
          </a:solidFill>
          <a:effectLst>
            <a:reflection blurRad="6350" stA="50000" endPos="55000" dir="5400000" sy="-100000" algn="bl" rotWithShape="0"/>
            <a:softEdge rad="79629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1군</a:t>
            </a:r>
            <a:endParaRPr lang="ko-KR" altLang="en-US" sz="2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5243195" y="2831465"/>
            <a:ext cx="2249805" cy="679450"/>
          </a:xfrm>
          <a:prstGeom prst="rect">
            <a:avLst/>
          </a:prstGeom>
          <a:solidFill>
            <a:srgbClr val="0017EC">
              <a:alpha val="33028"/>
            </a:srgbClr>
          </a:solidFill>
          <a:effectLst>
            <a:reflection blurRad="6350" stA="50000" endPos="55000" dir="5400000" sy="-100000" algn="bl" rotWithShape="0"/>
            <a:softEdge rad="79629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600" b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2군</a:t>
            </a:r>
            <a:endParaRPr lang="ko-KR" altLang="en-US" sz="1800" b="1">
              <a:solidFill>
                <a:schemeClr val="tx1">
                  <a:lumMod val="50000"/>
                  <a:lumOff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>
            <a:off x="8021955" y="2832100"/>
            <a:ext cx="2249805" cy="679450"/>
          </a:xfrm>
          <a:prstGeom prst="rect">
            <a:avLst/>
          </a:prstGeom>
          <a:solidFill>
            <a:srgbClr val="0017EC">
              <a:alpha val="33028"/>
            </a:srgbClr>
          </a:solidFill>
          <a:effectLst>
            <a:reflection blurRad="6350" stA="50000" endPos="55000" dir="5400000" sy="-100000" algn="bl" rotWithShape="0"/>
            <a:softEdge rad="79629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600" b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3군</a:t>
            </a:r>
            <a:endParaRPr lang="ko-KR" altLang="en-US" sz="1800" b="1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Rect 0"/>
          <p:cNvSpPr>
            <a:spLocks/>
          </p:cNvSpPr>
          <p:nvPr/>
        </p:nvSpPr>
        <p:spPr>
          <a:xfrm>
            <a:off x="10844530" y="2823210"/>
            <a:ext cx="2249805" cy="679450"/>
          </a:xfrm>
          <a:prstGeom prst="rect">
            <a:avLst/>
          </a:prstGeom>
          <a:solidFill>
            <a:srgbClr val="0017EC">
              <a:alpha val="33028"/>
            </a:srgbClr>
          </a:solidFill>
          <a:effectLst>
            <a:reflection blurRad="6350" stA="50000" endPos="55000" dir="5400000" sy="-100000" algn="bl" rotWithShape="0"/>
            <a:softEdge rad="79629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600" b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4군</a:t>
            </a:r>
            <a:endParaRPr lang="ko-KR" altLang="en-US" sz="1800" b="1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>
            <a:off x="13611225" y="2823210"/>
            <a:ext cx="2249805" cy="679450"/>
          </a:xfrm>
          <a:prstGeom prst="rect">
            <a:avLst/>
          </a:prstGeom>
          <a:solidFill>
            <a:srgbClr val="0017EC">
              <a:alpha val="33028"/>
            </a:srgbClr>
          </a:solidFill>
          <a:effectLst>
            <a:reflection blurRad="6350" stA="50000" endPos="55000" dir="5400000" sy="-100000" algn="bl" rotWithShape="0"/>
            <a:softEdge rad="79629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5군</a:t>
            </a:r>
            <a:endParaRPr lang="ko-KR" altLang="en-US" sz="1800" b="1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2424430" y="1959610"/>
            <a:ext cx="14867890" cy="5543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36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재무건전성</a:t>
            </a:r>
            <a:r>
              <a:rPr sz="3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36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등급군을</a:t>
            </a:r>
            <a:r>
              <a:rPr sz="3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36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선택하고</a:t>
            </a:r>
            <a:r>
              <a:rPr sz="3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36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나의</a:t>
            </a:r>
            <a:r>
              <a:rPr sz="3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36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보유기업</a:t>
            </a:r>
            <a:r>
              <a:rPr sz="3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36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재무지표와</a:t>
            </a:r>
            <a:r>
              <a:rPr sz="3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36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비교해</a:t>
            </a:r>
            <a:r>
              <a:rPr sz="3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36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보세요</a:t>
            </a:r>
            <a:r>
              <a:rPr sz="3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36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>
            <a:off x="1593215" y="1846429"/>
            <a:ext cx="576580" cy="696595"/>
          </a:xfrm>
          <a:prstGeom prst="rightArrow">
            <a:avLst/>
          </a:prstGeom>
          <a:solidFill>
            <a:srgbClr val="0017EC"/>
          </a:solidFill>
          <a:ln>
            <a:solidFill>
              <a:srgbClr val="0017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9" name="Rect 0"/>
          <p:cNvSpPr txBox="1">
            <a:spLocks/>
          </p:cNvSpPr>
          <p:nvPr/>
        </p:nvSpPr>
        <p:spPr>
          <a:xfrm>
            <a:off x="10511155" y="5668645"/>
            <a:ext cx="7896224" cy="33909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2200">
              <a:latin typeface="나눔고딕" charset="0"/>
              <a:ea typeface="나눔고딕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D518BC1-54D4-1F62-C919-CCECEB7A59B3}"/>
              </a:ext>
            </a:extLst>
          </p:cNvPr>
          <p:cNvGrpSpPr/>
          <p:nvPr/>
        </p:nvGrpSpPr>
        <p:grpSpPr>
          <a:xfrm>
            <a:off x="685800" y="772795"/>
            <a:ext cx="8431529" cy="865430"/>
            <a:chOff x="685800" y="772795"/>
            <a:chExt cx="8431529" cy="865430"/>
          </a:xfrm>
        </p:grpSpPr>
        <p:cxnSp>
          <p:nvCxnSpPr>
            <p:cNvPr id="3" name="AutoShape 3">
              <a:extLst>
                <a:ext uri="{FF2B5EF4-FFF2-40B4-BE49-F238E27FC236}">
                  <a16:creationId xmlns:a16="http://schemas.microsoft.com/office/drawing/2014/main" id="{59C8FABF-27D3-1F03-98DD-54024A427EA2}"/>
                </a:ext>
              </a:extLst>
            </p:cNvPr>
            <p:cNvCxnSpPr/>
            <p:nvPr/>
          </p:nvCxnSpPr>
          <p:spPr>
            <a:xfrm flipV="1">
              <a:off x="685800" y="952500"/>
              <a:ext cx="635" cy="680720"/>
            </a:xfrm>
            <a:prstGeom prst="line">
              <a:avLst/>
            </a:prstGeom>
            <a:ln w="63500" cap="flat" cmpd="sng">
              <a:solidFill>
                <a:srgbClr val="0017EC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2">
              <a:extLst>
                <a:ext uri="{FF2B5EF4-FFF2-40B4-BE49-F238E27FC236}">
                  <a16:creationId xmlns:a16="http://schemas.microsoft.com/office/drawing/2014/main" id="{2D7F942F-E7EC-BE62-1AF8-BEE8ABD44EEE}"/>
                </a:ext>
              </a:extLst>
            </p:cNvPr>
            <p:cNvSpPr txBox="1">
              <a:spLocks/>
            </p:cNvSpPr>
            <p:nvPr/>
          </p:nvSpPr>
          <p:spPr>
            <a:xfrm>
              <a:off x="963294" y="772795"/>
              <a:ext cx="8154035" cy="86543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latinLnBrk="0">
                <a:lnSpc>
                  <a:spcPts val="7475"/>
                </a:lnSpc>
                <a:buFontTx/>
                <a:buNone/>
              </a:pPr>
              <a:r>
                <a:rPr lang="ko-KR" altLang="en-US" sz="4500" b="1" spc="-290" dirty="0">
                  <a:latin typeface="에스코어 드림 5 Medium" charset="0"/>
                  <a:ea typeface="에스코어 드림 5 Medium" charset="0"/>
                  <a:cs typeface="Gothic A1 Black" charset="0"/>
                </a:rPr>
                <a:t>서비스 사업화 구조도</a:t>
              </a:r>
              <a:endParaRPr lang="ko-KR" altLang="en-US" sz="4500" b="1" dirty="0">
                <a:latin typeface="에스코어 드림 5 Medium" charset="0"/>
                <a:ea typeface="에스코어 드림 5 Medium" charset="0"/>
                <a:cs typeface="Gothic A1 Black" charset="0"/>
              </a:endParaRPr>
            </a:p>
          </p:txBody>
        </p:sp>
      </p:grpSp>
      <p:pic>
        <p:nvPicPr>
          <p:cNvPr id="5" name="Picture " descr="/Users/osubin/Library/Group Containers/L48J367XN4.com.infraware.PolarisOffice/EngineTemp/19333/fImage6884017398503.png">
            <a:extLst>
              <a:ext uri="{FF2B5EF4-FFF2-40B4-BE49-F238E27FC236}">
                <a16:creationId xmlns:a16="http://schemas.microsoft.com/office/drawing/2014/main" id="{488EFF23-9620-2B32-E44F-A4CD939DE7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6" y="4216400"/>
            <a:ext cx="6962776" cy="5297805"/>
          </a:xfrm>
          <a:prstGeom prst="rect">
            <a:avLst/>
          </a:prstGeom>
          <a:noFill/>
        </p:spPr>
      </p:pic>
      <p:sp>
        <p:nvSpPr>
          <p:cNvPr id="6" name="Rect 0">
            <a:extLst>
              <a:ext uri="{FF2B5EF4-FFF2-40B4-BE49-F238E27FC236}">
                <a16:creationId xmlns:a16="http://schemas.microsoft.com/office/drawing/2014/main" id="{DE16E334-BF41-4955-50AF-9A292C445D4A}"/>
              </a:ext>
            </a:extLst>
          </p:cNvPr>
          <p:cNvSpPr>
            <a:spLocks/>
          </p:cNvSpPr>
          <p:nvPr/>
        </p:nvSpPr>
        <p:spPr>
          <a:xfrm>
            <a:off x="16235680" y="4630420"/>
            <a:ext cx="1100455" cy="17653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7" name="Rect 0">
            <a:extLst>
              <a:ext uri="{FF2B5EF4-FFF2-40B4-BE49-F238E27FC236}">
                <a16:creationId xmlns:a16="http://schemas.microsoft.com/office/drawing/2014/main" id="{8023DC4F-E086-5660-8C9B-278907BE8736}"/>
              </a:ext>
            </a:extLst>
          </p:cNvPr>
          <p:cNvSpPr>
            <a:spLocks/>
          </p:cNvSpPr>
          <p:nvPr/>
        </p:nvSpPr>
        <p:spPr>
          <a:xfrm>
            <a:off x="1235710" y="4630420"/>
            <a:ext cx="1100455" cy="17653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89926577-AF1D-1089-2950-A0F989D3A545}"/>
              </a:ext>
            </a:extLst>
          </p:cNvPr>
          <p:cNvSpPr txBox="1">
            <a:spLocks/>
          </p:cNvSpPr>
          <p:nvPr/>
        </p:nvSpPr>
        <p:spPr>
          <a:xfrm>
            <a:off x="3669475" y="4048276"/>
            <a:ext cx="142875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 b="1" dirty="0">
                <a:latin typeface="나눔고딕" charset="0"/>
                <a:ea typeface="나눔고딕" charset="0"/>
              </a:rPr>
              <a:t>1군 </a:t>
            </a:r>
            <a:r>
              <a:rPr sz="1200" b="1" dirty="0" err="1">
                <a:latin typeface="나눔고딕" charset="0"/>
                <a:ea typeface="나눔고딕" charset="0"/>
              </a:rPr>
              <a:t>누적수익률</a:t>
            </a:r>
            <a:endParaRPr lang="ko-KR" altLang="en-US" sz="1200" b="1" dirty="0">
              <a:latin typeface="나눔고딕" charset="0"/>
              <a:ea typeface="나눔고딕" charset="0"/>
            </a:endParaRPr>
          </a:p>
        </p:txBody>
      </p:sp>
      <p:sp>
        <p:nvSpPr>
          <p:cNvPr id="10" name="도형 7">
            <a:extLst>
              <a:ext uri="{FF2B5EF4-FFF2-40B4-BE49-F238E27FC236}">
                <a16:creationId xmlns:a16="http://schemas.microsoft.com/office/drawing/2014/main" id="{B8BB4389-9472-CC82-3B62-BAB99AE9516C}"/>
              </a:ext>
            </a:extLst>
          </p:cNvPr>
          <p:cNvSpPr>
            <a:spLocks/>
          </p:cNvSpPr>
          <p:nvPr/>
        </p:nvSpPr>
        <p:spPr>
          <a:xfrm>
            <a:off x="10093960" y="4646930"/>
            <a:ext cx="1100455" cy="17653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9D19C1-2A44-4DE2-880F-DC1577E03E39}"/>
              </a:ext>
            </a:extLst>
          </p:cNvPr>
          <p:cNvSpPr txBox="1"/>
          <p:nvPr/>
        </p:nvSpPr>
        <p:spPr>
          <a:xfrm>
            <a:off x="10304210" y="4462264"/>
            <a:ext cx="920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*우측은 업데이트 예정입니다.</a:t>
            </a:r>
          </a:p>
        </p:txBody>
      </p:sp>
      <p:pic>
        <p:nvPicPr>
          <p:cNvPr id="11" name="그림 10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830542DA-10F8-F819-BE90-69DBEE505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6" y="1846429"/>
            <a:ext cx="17383234" cy="845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32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DC7CAFD6-94D2-94FC-7039-C687D351D755}"/>
              </a:ext>
            </a:extLst>
          </p:cNvPr>
          <p:cNvSpPr txBox="1"/>
          <p:nvPr/>
        </p:nvSpPr>
        <p:spPr>
          <a:xfrm>
            <a:off x="0" y="-210185"/>
            <a:ext cx="3346450" cy="3801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3D6A84-127E-B6AD-9E71-17837EF8CADF}"/>
              </a:ext>
            </a:extLst>
          </p:cNvPr>
          <p:cNvGrpSpPr/>
          <p:nvPr/>
        </p:nvGrpSpPr>
        <p:grpSpPr>
          <a:xfrm>
            <a:off x="685800" y="772795"/>
            <a:ext cx="8430895" cy="865505"/>
            <a:chOff x="685800" y="772795"/>
            <a:chExt cx="8430895" cy="865505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6A465BAD-3083-5CB8-65BB-EC3BD5CBF7D1}"/>
                </a:ext>
              </a:extLst>
            </p:cNvPr>
            <p:cNvSpPr/>
            <p:nvPr/>
          </p:nvSpPr>
          <p:spPr>
            <a:xfrm flipV="1">
              <a:off x="685800" y="952500"/>
              <a:ext cx="0" cy="680085"/>
            </a:xfrm>
            <a:prstGeom prst="line">
              <a:avLst/>
            </a:prstGeom>
            <a:ln w="63500" cap="flat">
              <a:solidFill>
                <a:srgbClr val="0017E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B329DC72-1BBC-7218-1E16-1DF09B597B73}"/>
                </a:ext>
              </a:extLst>
            </p:cNvPr>
            <p:cNvSpPr txBox="1"/>
            <p:nvPr/>
          </p:nvSpPr>
          <p:spPr>
            <a:xfrm>
              <a:off x="963295" y="772795"/>
              <a:ext cx="8153400" cy="8655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향후 기대효과</a:t>
              </a:r>
              <a:endParaRPr lang="en-US" sz="4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 Black" charset="-127"/>
              </a:endParaRPr>
            </a:p>
          </p:txBody>
        </p:sp>
      </p:grpSp>
      <p:sp>
        <p:nvSpPr>
          <p:cNvPr id="12" name="텍스트 상자 64"/>
          <p:cNvSpPr txBox="1">
            <a:spLocks/>
          </p:cNvSpPr>
          <p:nvPr/>
        </p:nvSpPr>
        <p:spPr>
          <a:xfrm>
            <a:off x="3786505" y="2291080"/>
            <a:ext cx="10450830" cy="640143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/>
            <a:r>
              <a:rPr sz="2600" b="1" dirty="0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sz="2600" b="1" dirty="0" err="1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리스크</a:t>
            </a:r>
            <a:r>
              <a:rPr sz="2600" b="1" dirty="0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2600" b="1" dirty="0" err="1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</a:t>
            </a:r>
            <a:r>
              <a:rPr sz="2600" b="1" dirty="0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: </a:t>
            </a:r>
            <a:endParaRPr lang="ko-KR" altLang="en-US" sz="2600" b="1" dirty="0">
              <a:solidFill>
                <a:srgbClr val="1A1A1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/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기업의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개별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위험지수를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확인하여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기업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경영진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또는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개인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투자자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등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재무건</a:t>
            </a:r>
            <a:r>
              <a:rPr lang="ko-KR" altLang="en-US"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파악에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도움을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주며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직접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리스크를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관리하여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위험을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줄임</a:t>
            </a:r>
            <a:r>
              <a:rPr sz="2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600" dirty="0">
              <a:solidFill>
                <a:srgbClr val="1A1A1A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/>
            <a:endParaRPr lang="ko-KR" altLang="en-US" sz="2600" b="1" dirty="0">
              <a:solidFill>
                <a:srgbClr val="1A1A1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/>
            <a:r>
              <a:rPr sz="2600" b="1" dirty="0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sz="2600" b="1" dirty="0" err="1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기존서비스와</a:t>
            </a:r>
            <a:r>
              <a:rPr sz="2600" b="1" dirty="0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2600" b="1" dirty="0" err="1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차별화된</a:t>
            </a:r>
            <a:r>
              <a:rPr sz="2600" b="1" dirty="0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2600" b="1" dirty="0" err="1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정보</a:t>
            </a:r>
            <a:r>
              <a:rPr sz="2600" b="1" dirty="0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2600" b="1" dirty="0" err="1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제공</a:t>
            </a:r>
            <a:r>
              <a:rPr sz="2600" b="1" dirty="0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: </a:t>
            </a:r>
            <a:endParaRPr lang="ko-KR" altLang="en-US" sz="2600" b="1" dirty="0">
              <a:solidFill>
                <a:srgbClr val="1A1A1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/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기존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지표들은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단기성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or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후행지표지만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이번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기업재무건</a:t>
            </a:r>
            <a:r>
              <a:rPr lang="ko-KR" altLang="en-US"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알림서비스는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선행지표를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사용함으로써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장기성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차별화된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정보를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제공함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/>
            <a:endParaRPr lang="ko-KR" altLang="en-US" sz="2600" b="1" dirty="0">
              <a:solidFill>
                <a:srgbClr val="1A1A1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/>
            <a:r>
              <a:rPr sz="2600" b="1" dirty="0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sz="2600" b="1" dirty="0" err="1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투자가이드제공</a:t>
            </a:r>
            <a:r>
              <a:rPr sz="2600" b="1" dirty="0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: </a:t>
            </a:r>
            <a:endParaRPr lang="ko-KR" altLang="en-US" sz="2600" b="1" dirty="0">
              <a:solidFill>
                <a:srgbClr val="1A1A1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/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소액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투자자들</a:t>
            </a:r>
            <a:r>
              <a:rPr lang="ko-KR" altLang="en-US"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에게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안정적인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투자가이드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제공함으로서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투자자</a:t>
            </a:r>
            <a:r>
              <a:rPr lang="ko-KR" altLang="en-US"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들의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보다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정확한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투자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의사결정에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도움을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줌</a:t>
            </a:r>
            <a:endParaRPr lang="ko-KR" altLang="en-US" sz="2600" dirty="0">
              <a:solidFill>
                <a:srgbClr val="1A1A1A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/>
            <a:endParaRPr lang="ko-KR" altLang="en-US" sz="2600" dirty="0">
              <a:solidFill>
                <a:srgbClr val="1A1A1A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/>
            <a:r>
              <a:rPr sz="2600" b="1" dirty="0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 </a:t>
            </a:r>
            <a:r>
              <a:rPr sz="2600" b="1" dirty="0" err="1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시장의</a:t>
            </a:r>
            <a:r>
              <a:rPr sz="2600" b="1" dirty="0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건</a:t>
            </a:r>
            <a:r>
              <a:rPr lang="ko-KR" altLang="en-US" sz="2600" b="1" dirty="0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</a:t>
            </a:r>
            <a:r>
              <a:rPr sz="2600" b="1" dirty="0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 </a:t>
            </a:r>
            <a:r>
              <a:rPr sz="2600" b="1" dirty="0" err="1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강화</a:t>
            </a:r>
            <a:r>
              <a:rPr sz="2600" b="1" dirty="0">
                <a:solidFill>
                  <a:srgbClr val="1A1A1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: </a:t>
            </a:r>
            <a:endParaRPr lang="ko-KR" altLang="en-US" sz="2600" b="1" dirty="0">
              <a:solidFill>
                <a:srgbClr val="1A1A1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/>
            <a:r>
              <a:rPr lang="ko-KR" altLang="en-US"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투자자들은 부실확률을 고려하여 투자하게 됨</a:t>
            </a:r>
            <a:r>
              <a:rPr lang="en-US" altLang="ko-KR"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기업</a:t>
            </a:r>
            <a:r>
              <a:rPr lang="en-US" altLang="ko-KR"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재무건</a:t>
            </a:r>
            <a:r>
              <a:rPr lang="ko-KR" altLang="en-US"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알림서비스를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이용한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투자의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증가는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시장의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안정</a:t>
            </a:r>
            <a:r>
              <a:rPr sz="2600" dirty="0" err="1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성을</a:t>
            </a:r>
            <a:r>
              <a:rPr lang="ko-KR" altLang="en-US"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높일 수 있음</a:t>
            </a:r>
            <a:r>
              <a:rPr sz="2600" dirty="0">
                <a:solidFill>
                  <a:srgbClr val="1A1A1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endParaRPr lang="ko-KR" altLang="en-US" sz="2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3" name="그림 65" descr="/Users/osubin/Library/Group Containers/L48J367XN4.com.infraware.PolarisOffice/EngineTemp/19333/fImage427951788854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959" y="6679565"/>
            <a:ext cx="3302635" cy="3329940"/>
          </a:xfrm>
          <a:prstGeom prst="rect">
            <a:avLst/>
          </a:prstGeom>
          <a:noFill/>
        </p:spPr>
      </p:pic>
      <p:cxnSp>
        <p:nvCxnSpPr>
          <p:cNvPr id="14" name="도형 66"/>
          <p:cNvCxnSpPr/>
          <p:nvPr/>
        </p:nvCxnSpPr>
        <p:spPr>
          <a:xfrm flipV="1">
            <a:off x="1764665" y="9241155"/>
            <a:ext cx="12729210" cy="635"/>
          </a:xfrm>
          <a:prstGeom prst="line">
            <a:avLst/>
          </a:prstGeom>
          <a:ln w="50800" cap="flat" cmpd="sng">
            <a:solidFill>
              <a:srgbClr val="0017E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도형 67"/>
          <p:cNvCxnSpPr/>
          <p:nvPr/>
        </p:nvCxnSpPr>
        <p:spPr>
          <a:xfrm flipV="1">
            <a:off x="6923405" y="1795780"/>
            <a:ext cx="10116185" cy="635"/>
          </a:xfrm>
          <a:prstGeom prst="line">
            <a:avLst/>
          </a:prstGeom>
          <a:ln w="508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022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/Users/osubin/Library/Group Containers/L48J367XN4.com.infraware.PolarisOffice/EngineTemp/19333/image9.jp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3690" y="0"/>
            <a:ext cx="16797655" cy="11179810"/>
          </a:xfrm>
          <a:prstGeom prst="rect">
            <a:avLst/>
          </a:prstGeom>
          <a:noFill/>
        </p:spPr>
      </p:pic>
      <p:sp>
        <p:nvSpPr>
          <p:cNvPr id="22" name="직사각형 21"/>
          <p:cNvSpPr>
            <a:spLocks/>
          </p:cNvSpPr>
          <p:nvPr/>
        </p:nvSpPr>
        <p:spPr>
          <a:xfrm rot="1740000">
            <a:off x="-2661286" y="-5470526"/>
            <a:ext cx="18288635" cy="1562163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C7CAFD6-94D2-94FC-7039-C687D351D755}"/>
              </a:ext>
            </a:extLst>
          </p:cNvPr>
          <p:cNvSpPr txBox="1"/>
          <p:nvPr/>
        </p:nvSpPr>
        <p:spPr>
          <a:xfrm>
            <a:off x="0" y="-210185"/>
            <a:ext cx="3346450" cy="3801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A7B117-CDAE-BBB6-6C26-98565CDA46D5}"/>
              </a:ext>
            </a:extLst>
          </p:cNvPr>
          <p:cNvGrpSpPr/>
          <p:nvPr/>
        </p:nvGrpSpPr>
        <p:grpSpPr>
          <a:xfrm>
            <a:off x="685800" y="772795"/>
            <a:ext cx="8430895" cy="865505"/>
            <a:chOff x="685800" y="772795"/>
            <a:chExt cx="8430895" cy="865505"/>
          </a:xfrm>
        </p:grpSpPr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49DA12F3-B2F3-EB21-FF48-D234D9F56C7C}"/>
                </a:ext>
              </a:extLst>
            </p:cNvPr>
            <p:cNvSpPr/>
            <p:nvPr/>
          </p:nvSpPr>
          <p:spPr>
            <a:xfrm flipV="1">
              <a:off x="685800" y="952500"/>
              <a:ext cx="0" cy="680085"/>
            </a:xfrm>
            <a:prstGeom prst="line">
              <a:avLst/>
            </a:prstGeom>
            <a:ln w="63500" cap="flat">
              <a:solidFill>
                <a:srgbClr val="0017E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73D7B71F-72E5-4C4F-BFCB-F6941B817BD9}"/>
                </a:ext>
              </a:extLst>
            </p:cNvPr>
            <p:cNvSpPr txBox="1"/>
            <p:nvPr/>
          </p:nvSpPr>
          <p:spPr>
            <a:xfrm>
              <a:off x="963295" y="772795"/>
              <a:ext cx="8153400" cy="8655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연구 진행방향</a:t>
              </a:r>
              <a:endParaRPr lang="en-US" sz="4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 Black" charset="-127"/>
              </a:endParaRPr>
            </a:p>
          </p:txBody>
        </p:sp>
      </p:grpSp>
      <p:sp>
        <p:nvSpPr>
          <p:cNvPr id="19" name="AutoShape 3">
            <a:extLst>
              <a:ext uri="{FF2B5EF4-FFF2-40B4-BE49-F238E27FC236}">
                <a16:creationId xmlns:a16="http://schemas.microsoft.com/office/drawing/2014/main" id="{63B98261-1409-EACD-9C60-1233B7E0D7FC}"/>
              </a:ext>
            </a:extLst>
          </p:cNvPr>
          <p:cNvSpPr/>
          <p:nvPr/>
        </p:nvSpPr>
        <p:spPr>
          <a:xfrm flipV="1">
            <a:off x="1924050" y="7659370"/>
            <a:ext cx="10115550" cy="0"/>
          </a:xfrm>
          <a:prstGeom prst="line">
            <a:avLst/>
          </a:prstGeom>
          <a:ln w="5080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6513B0-2C10-9F41-4FF3-E62E28EC6CBE}"/>
              </a:ext>
            </a:extLst>
          </p:cNvPr>
          <p:cNvSpPr txBox="1"/>
          <p:nvPr/>
        </p:nvSpPr>
        <p:spPr>
          <a:xfrm>
            <a:off x="1701165" y="4305300"/>
            <a:ext cx="10811510" cy="2677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A1A1A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변동이 잦은 </a:t>
            </a:r>
            <a:r>
              <a:rPr lang="en-US" altLang="ko-KR" sz="2400" dirty="0">
                <a:solidFill>
                  <a:srgbClr val="1A1A1A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KOSDAQ</a:t>
            </a:r>
            <a:r>
              <a:rPr lang="ko-KR" altLang="en-US" sz="2400" dirty="0">
                <a:solidFill>
                  <a:srgbClr val="1A1A1A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연구 대상으로 한다</a:t>
            </a:r>
            <a:r>
              <a:rPr lang="en-US" altLang="ko-KR" sz="2400" dirty="0">
                <a:solidFill>
                  <a:srgbClr val="1A1A1A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1A1A1A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KOSDAQ</a:t>
            </a:r>
            <a:r>
              <a:rPr lang="ko-KR" altLang="en-US" sz="2400" dirty="0">
                <a:solidFill>
                  <a:srgbClr val="1A1A1A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상장회사의 재무제표를 </a:t>
            </a:r>
            <a:r>
              <a:rPr lang="ko-KR" altLang="en-US" sz="2400" dirty="0">
                <a:solidFill>
                  <a:srgbClr val="1A1A1A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통해 개별 기업의 재무적 상황을 파악하고 부실직전 재무적 신호를 파악한다</a:t>
            </a:r>
            <a:r>
              <a:rPr lang="en-US" altLang="ko-KR" sz="2400" dirty="0">
                <a:solidFill>
                  <a:srgbClr val="1A1A1A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A1A1A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시가총액</a:t>
            </a:r>
            <a:r>
              <a:rPr lang="en-US" altLang="ko-KR" sz="2400" dirty="0">
                <a:solidFill>
                  <a:srgbClr val="1A1A1A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2400" dirty="0">
                <a:solidFill>
                  <a:srgbClr val="1A1A1A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현금흐름 등을 반영한 변수를 모형에 추가하여 이들이 부실기업에 미치는 영향을 확인한다</a:t>
            </a:r>
            <a:r>
              <a:rPr lang="en-US" altLang="ko-KR" sz="2400" dirty="0">
                <a:solidFill>
                  <a:srgbClr val="1A1A1A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A1A1A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부실기업을 판별하는 데 영향을 미치는 변수를 이용한  점수를 산출하고</a:t>
            </a:r>
            <a:r>
              <a:rPr lang="en-US" altLang="ko-KR" sz="2400" dirty="0">
                <a:solidFill>
                  <a:srgbClr val="1A1A1A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2400" dirty="0">
                <a:solidFill>
                  <a:srgbClr val="1A1A1A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해당 점수가 </a:t>
            </a:r>
            <a:r>
              <a:rPr lang="ko-KR" altLang="en-US" sz="2400" dirty="0" err="1">
                <a:solidFill>
                  <a:srgbClr val="1A1A1A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유의미한지</a:t>
            </a:r>
            <a:r>
              <a:rPr lang="ko-KR" altLang="en-US" sz="2400" dirty="0">
                <a:solidFill>
                  <a:srgbClr val="1A1A1A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확인하고 등급화 하여 비즈니스 모델을 개발한다</a:t>
            </a:r>
            <a:r>
              <a:rPr lang="en-US" altLang="ko-KR" sz="2400" dirty="0">
                <a:solidFill>
                  <a:srgbClr val="1A1A1A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endParaRPr lang="en-US" altLang="ko-KR" sz="2400" dirty="0">
              <a:solidFill>
                <a:srgbClr val="1A1A1A"/>
              </a:solidFill>
              <a:effectLst/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" name="AutoShape 3">
            <a:extLst>
              <a:ext uri="{FF2B5EF4-FFF2-40B4-BE49-F238E27FC236}">
                <a16:creationId xmlns:a16="http://schemas.microsoft.com/office/drawing/2014/main" id="{92178FC6-AAD7-D2DE-FC22-3B93C20B65DD}"/>
              </a:ext>
            </a:extLst>
          </p:cNvPr>
          <p:cNvSpPr/>
          <p:nvPr/>
        </p:nvSpPr>
        <p:spPr>
          <a:xfrm flipV="1">
            <a:off x="1673225" y="4076700"/>
            <a:ext cx="12728575" cy="0"/>
          </a:xfrm>
          <a:prstGeom prst="line">
            <a:avLst/>
          </a:prstGeom>
          <a:ln w="50800" cap="flat">
            <a:solidFill>
              <a:srgbClr val="0017E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71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22F2B8-3A5C-6428-58A4-481DAF893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07" y="-26644"/>
            <a:ext cx="15573605" cy="103136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A1903B-F5F2-8DBD-8DD2-6E7E63C4219B}"/>
              </a:ext>
            </a:extLst>
          </p:cNvPr>
          <p:cNvSpPr/>
          <p:nvPr/>
        </p:nvSpPr>
        <p:spPr>
          <a:xfrm rot="889631">
            <a:off x="-6705600" y="-4054184"/>
            <a:ext cx="18288000" cy="1562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2FD78FC4-0231-C260-DB0B-F382C93931F0}"/>
              </a:ext>
            </a:extLst>
          </p:cNvPr>
          <p:cNvSpPr txBox="1"/>
          <p:nvPr/>
        </p:nvSpPr>
        <p:spPr>
          <a:xfrm>
            <a:off x="918538" y="1221402"/>
            <a:ext cx="16683657" cy="97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en-US" sz="8000" b="1" spc="-300" dirty="0">
                <a:latin typeface="S-Core Dream 8 Heavy" panose="020B0503030302020204" pitchFamily="34" charset="-127"/>
                <a:ea typeface="S-Core Dream 8 Heavy" panose="020B0503030302020204" pitchFamily="34" charset="-127"/>
                <a:cs typeface="Gothic A1 Black" charset="-127"/>
              </a:rPr>
              <a:t>Workflow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3C3F72-8F76-CDA0-AD95-E9BD0A85AF51}"/>
              </a:ext>
            </a:extLst>
          </p:cNvPr>
          <p:cNvSpPr txBox="1"/>
          <p:nvPr/>
        </p:nvSpPr>
        <p:spPr>
          <a:xfrm>
            <a:off x="1066800" y="2705100"/>
            <a:ext cx="7162800" cy="371883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914400" indent="-914400">
              <a:lnSpc>
                <a:spcPts val="7475"/>
              </a:lnSpc>
              <a:buFont typeface="Wingdings" pitchFamily="2" charset="2"/>
              <a:buChar char="q"/>
            </a:pPr>
            <a:r>
              <a:rPr lang="ko-KR" altLang="en-US" sz="35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개요</a:t>
            </a:r>
            <a:endParaRPr lang="en-US" altLang="ko-KR" sz="3500" spc="-30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 Medium" pitchFamily="2" charset="-127"/>
            </a:endParaRPr>
          </a:p>
          <a:p>
            <a:pPr marL="914400" indent="-914400">
              <a:lnSpc>
                <a:spcPts val="7475"/>
              </a:lnSpc>
              <a:buFont typeface="Wingdings" pitchFamily="2" charset="2"/>
              <a:buChar char="q"/>
            </a:pPr>
            <a:r>
              <a:rPr lang="ko-KR" altLang="en-US" sz="35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부실정의 및 데이터처리</a:t>
            </a:r>
            <a:endParaRPr lang="en-US" altLang="ko-KR" sz="3500" spc="-30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 Medium" pitchFamily="2" charset="-127"/>
            </a:endParaRPr>
          </a:p>
          <a:p>
            <a:pPr marL="914400" indent="-914400">
              <a:lnSpc>
                <a:spcPts val="7475"/>
              </a:lnSpc>
              <a:buFont typeface="Wingdings" pitchFamily="2" charset="2"/>
              <a:buChar char="q"/>
            </a:pPr>
            <a:r>
              <a:rPr lang="en-US" altLang="ko-KR" sz="35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Modeling by Machine Learning</a:t>
            </a:r>
          </a:p>
          <a:p>
            <a:pPr marL="914400" indent="-914400">
              <a:lnSpc>
                <a:spcPts val="7475"/>
              </a:lnSpc>
              <a:buFont typeface="Wingdings" pitchFamily="2" charset="2"/>
              <a:buChar char="q"/>
            </a:pPr>
            <a:r>
              <a:rPr lang="ko-KR" altLang="en-US" sz="35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점수화 및 투자</a:t>
            </a:r>
            <a:endParaRPr lang="en-US" altLang="ko-KR" sz="3500" spc="-30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 Medium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55592E-5E3F-32BC-42BE-52B778F1626C}"/>
              </a:ext>
            </a:extLst>
          </p:cNvPr>
          <p:cNvSpPr/>
          <p:nvPr/>
        </p:nvSpPr>
        <p:spPr>
          <a:xfrm rot="895309">
            <a:off x="10922001" y="712560"/>
            <a:ext cx="18288000" cy="1562100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73F582D0-9834-3486-507D-0E79FA45DBFD}"/>
              </a:ext>
            </a:extLst>
          </p:cNvPr>
          <p:cNvCxnSpPr>
            <a:cxnSpLocks/>
          </p:cNvCxnSpPr>
          <p:nvPr/>
        </p:nvCxnSpPr>
        <p:spPr>
          <a:xfrm flipV="1">
            <a:off x="685800" y="1181100"/>
            <a:ext cx="0" cy="914400"/>
          </a:xfrm>
          <a:prstGeom prst="line">
            <a:avLst/>
          </a:prstGeom>
          <a:ln w="63500">
            <a:solidFill>
              <a:srgbClr val="0017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567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E969384-8473-5883-7B63-0EC9DDD9E206}"/>
              </a:ext>
            </a:extLst>
          </p:cNvPr>
          <p:cNvGrpSpPr/>
          <p:nvPr/>
        </p:nvGrpSpPr>
        <p:grpSpPr>
          <a:xfrm>
            <a:off x="-2275318" y="-7621339"/>
            <a:ext cx="22838636" cy="23726881"/>
            <a:chOff x="-3912564" y="-6206427"/>
            <a:chExt cx="21906446" cy="2178863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C047D05-DD27-64A7-B59E-DAD1705BAFC9}"/>
                </a:ext>
              </a:extLst>
            </p:cNvPr>
            <p:cNvSpPr/>
            <p:nvPr/>
          </p:nvSpPr>
          <p:spPr>
            <a:xfrm>
              <a:off x="5573282" y="3161603"/>
              <a:ext cx="12420600" cy="1242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0">
                  <a:schemeClr val="accent1">
                    <a:lumMod val="0"/>
                    <a:lumOff val="100000"/>
                  </a:schemeClr>
                </a:gs>
                <a:gs pos="81000">
                  <a:srgbClr val="A7C0DE"/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sz="2500" u="sng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8E0A19A-374A-1C9C-DD8E-DC911B50B0D0}"/>
                </a:ext>
              </a:extLst>
            </p:cNvPr>
            <p:cNvSpPr/>
            <p:nvPr/>
          </p:nvSpPr>
          <p:spPr>
            <a:xfrm>
              <a:off x="5459392" y="-6206427"/>
              <a:ext cx="12420600" cy="12420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sz="2500" u="sng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36F0C55-D774-793B-29E8-9E61C68F0CE9}"/>
                </a:ext>
              </a:extLst>
            </p:cNvPr>
            <p:cNvSpPr/>
            <p:nvPr/>
          </p:nvSpPr>
          <p:spPr>
            <a:xfrm>
              <a:off x="-3912564" y="-739516"/>
              <a:ext cx="12420600" cy="12420600"/>
            </a:xfrm>
            <a:prstGeom prst="ellipse">
              <a:avLst/>
            </a:prstGeom>
            <a:gradFill flip="none" rotWithShape="1">
              <a:gsLst>
                <a:gs pos="0">
                  <a:srgbClr val="0017EC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81000">
                  <a:srgbClr val="7A91E4"/>
                </a:gs>
              </a:gsLst>
              <a:lin ang="0" scaled="1"/>
              <a:tileRect/>
            </a:gra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sz="2500" u="sng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A5F21A-D813-CFDC-483E-62FF8D89243F}"/>
              </a:ext>
            </a:extLst>
          </p:cNvPr>
          <p:cNvSpPr txBox="1"/>
          <p:nvPr/>
        </p:nvSpPr>
        <p:spPr>
          <a:xfrm>
            <a:off x="13607488" y="647700"/>
            <a:ext cx="4043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US" sz="3200" spc="-150" dirty="0">
                <a:solidFill>
                  <a:srgbClr val="024BC7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II.</a:t>
            </a:r>
          </a:p>
          <a:p>
            <a:pPr algn="r"/>
            <a:r>
              <a:rPr kumimoji="1" lang="en-US" altLang="ko-Kore-US" sz="3200" spc="-150" dirty="0">
                <a:solidFill>
                  <a:srgbClr val="024BC7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MODELING</a:t>
            </a:r>
          </a:p>
          <a:p>
            <a:pPr algn="r"/>
            <a:r>
              <a:rPr kumimoji="1" lang="en-US" altLang="ko-Kore-US" sz="3200" spc="-150" dirty="0">
                <a:solidFill>
                  <a:srgbClr val="024BC7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by Machine Learning</a:t>
            </a:r>
            <a:endParaRPr kumimoji="1" lang="ko-Kore-US" altLang="en-US" sz="3200" spc="-150" dirty="0">
              <a:solidFill>
                <a:srgbClr val="024BC7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Gothic A1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1D0E6-A7D8-10B2-ABFB-5E7CBDFA23D4}"/>
              </a:ext>
            </a:extLst>
          </p:cNvPr>
          <p:cNvSpPr txBox="1"/>
          <p:nvPr/>
        </p:nvSpPr>
        <p:spPr>
          <a:xfrm>
            <a:off x="15455939" y="6081258"/>
            <a:ext cx="3365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III.</a:t>
            </a:r>
          </a:p>
          <a:p>
            <a:pPr algn="r"/>
            <a:r>
              <a:rPr kumimoji="1" lang="en-US" altLang="ko-Kore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Scoring &amp;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9AA413-6FDA-4067-91B8-54CB60E7D7DE}"/>
              </a:ext>
            </a:extLst>
          </p:cNvPr>
          <p:cNvSpPr txBox="1"/>
          <p:nvPr/>
        </p:nvSpPr>
        <p:spPr>
          <a:xfrm>
            <a:off x="622475" y="4242102"/>
            <a:ext cx="26330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sz="3200" spc="-150" dirty="0">
                <a:solidFill>
                  <a:schemeClr val="bg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I.</a:t>
            </a:r>
          </a:p>
          <a:p>
            <a:r>
              <a:rPr kumimoji="1" lang="ko-KR" altLang="en-US" sz="32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부실 정의 및 </a:t>
            </a:r>
            <a:endParaRPr kumimoji="1" lang="en-US" altLang="ko-KR" sz="3200" spc="-15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  <a:p>
            <a:r>
              <a:rPr kumimoji="1" lang="ko-KR" altLang="en-US" sz="32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데이터 처리</a:t>
            </a:r>
            <a:endParaRPr kumimoji="1" lang="ko-Kore-US" altLang="en-US" sz="3200" spc="-15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FD4CC0-0989-9EAA-253D-70DD813ECCA0}"/>
              </a:ext>
            </a:extLst>
          </p:cNvPr>
          <p:cNvSpPr/>
          <p:nvPr/>
        </p:nvSpPr>
        <p:spPr>
          <a:xfrm>
            <a:off x="7032122" y="4769599"/>
            <a:ext cx="2728941" cy="870070"/>
          </a:xfrm>
          <a:prstGeom prst="rect">
            <a:avLst/>
          </a:prstGeom>
          <a:solidFill>
            <a:schemeClr val="bg1"/>
          </a:solidFill>
          <a:ln>
            <a:solidFill>
              <a:srgbClr val="004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500" spc="-15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Dataset </a:t>
            </a:r>
          </a:p>
          <a:p>
            <a:pPr algn="ctr"/>
            <a:r>
              <a:rPr kumimoji="1" lang="en-US" altLang="ko-Kore-US" sz="2500" spc="-15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Features</a:t>
            </a:r>
            <a:endParaRPr kumimoji="1" lang="ko-Kore-US" altLang="en-US" spc="-15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Gothic A1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8DBC3C2-4F2D-7375-281F-9E81CCFD4291}"/>
              </a:ext>
            </a:extLst>
          </p:cNvPr>
          <p:cNvCxnSpPr/>
          <p:nvPr/>
        </p:nvCxnSpPr>
        <p:spPr>
          <a:xfrm flipV="1">
            <a:off x="10261963" y="3736219"/>
            <a:ext cx="1397862" cy="139786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20B19C00-CAA0-BF62-0364-A4B25403AAB2}"/>
              </a:ext>
            </a:extLst>
          </p:cNvPr>
          <p:cNvCxnSpPr>
            <a:cxnSpLocks/>
          </p:cNvCxnSpPr>
          <p:nvPr/>
        </p:nvCxnSpPr>
        <p:spPr>
          <a:xfrm>
            <a:off x="12043268" y="7782241"/>
            <a:ext cx="3733800" cy="0"/>
          </a:xfrm>
          <a:prstGeom prst="line">
            <a:avLst/>
          </a:prstGeom>
          <a:ln w="635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D591ED-C282-D287-279B-FA1EAE5C1C17}"/>
              </a:ext>
            </a:extLst>
          </p:cNvPr>
          <p:cNvSpPr/>
          <p:nvPr/>
        </p:nvSpPr>
        <p:spPr>
          <a:xfrm>
            <a:off x="10688494" y="7509602"/>
            <a:ext cx="1395327" cy="545278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Scoring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801BA9-BD7E-33AA-F7FE-D3C772A537B8}"/>
              </a:ext>
            </a:extLst>
          </p:cNvPr>
          <p:cNvCxnSpPr>
            <a:cxnSpLocks/>
          </p:cNvCxnSpPr>
          <p:nvPr/>
        </p:nvCxnSpPr>
        <p:spPr>
          <a:xfrm>
            <a:off x="13913034" y="7601827"/>
            <a:ext cx="0" cy="5134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661A9D-A228-0A97-C0E4-1A808B116241}"/>
              </a:ext>
            </a:extLst>
          </p:cNvPr>
          <p:cNvSpPr/>
          <p:nvPr/>
        </p:nvSpPr>
        <p:spPr>
          <a:xfrm>
            <a:off x="12880333" y="8115294"/>
            <a:ext cx="2083568" cy="62376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투자 가정</a:t>
            </a:r>
            <a:endParaRPr kumimoji="1" lang="ko-Kore-US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19649E4E-9713-26C7-D28A-0D885625A16E}"/>
              </a:ext>
            </a:extLst>
          </p:cNvPr>
          <p:cNvCxnSpPr>
            <a:cxnSpLocks/>
            <a:stCxn id="52" idx="5"/>
            <a:endCxn id="35" idx="1"/>
          </p:cNvCxnSpPr>
          <p:nvPr/>
        </p:nvCxnSpPr>
        <p:spPr>
          <a:xfrm rot="16200000" flipH="1">
            <a:off x="10044686" y="5591528"/>
            <a:ext cx="3112484" cy="2558809"/>
          </a:xfrm>
          <a:prstGeom prst="bent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2D60F4-82CB-11CF-CA0C-3CDE8B4AA1DE}"/>
              </a:ext>
            </a:extLst>
          </p:cNvPr>
          <p:cNvSpPr/>
          <p:nvPr/>
        </p:nvSpPr>
        <p:spPr>
          <a:xfrm>
            <a:off x="10555574" y="8495525"/>
            <a:ext cx="2324759" cy="849380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부실점수 </a:t>
            </a:r>
            <a:r>
              <a:rPr kumimoji="1" lang="en-US" altLang="ko-KR" sz="2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90 </a:t>
            </a:r>
            <a:r>
              <a:rPr kumimoji="1" lang="ko-KR" altLang="en-US" sz="2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이상</a:t>
            </a:r>
            <a:endParaRPr kumimoji="1" lang="en-US" altLang="ko-Kore-US" sz="2500" spc="-15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47538BC-EDEF-B4AB-B0D1-00DDD9F1E96B}"/>
              </a:ext>
            </a:extLst>
          </p:cNvPr>
          <p:cNvCxnSpPr>
            <a:cxnSpLocks/>
          </p:cNvCxnSpPr>
          <p:nvPr/>
        </p:nvCxnSpPr>
        <p:spPr>
          <a:xfrm>
            <a:off x="14963901" y="8427175"/>
            <a:ext cx="66531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FCF187-BDC3-F62D-EFA0-D3C78ECD590E}"/>
              </a:ext>
            </a:extLst>
          </p:cNvPr>
          <p:cNvSpPr/>
          <p:nvPr/>
        </p:nvSpPr>
        <p:spPr>
          <a:xfrm>
            <a:off x="15629220" y="8115294"/>
            <a:ext cx="2312053" cy="62376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위험도 예측</a:t>
            </a:r>
            <a:endParaRPr kumimoji="1" lang="ko-Kore-US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920608E-1FEC-C920-BABC-5B6E3EAA0E9F}"/>
              </a:ext>
            </a:extLst>
          </p:cNvPr>
          <p:cNvSpPr/>
          <p:nvPr/>
        </p:nvSpPr>
        <p:spPr>
          <a:xfrm>
            <a:off x="9965339" y="4958506"/>
            <a:ext cx="417297" cy="417297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1AFC2A3-ED9E-6A76-2E78-A99A1B7B013B}"/>
              </a:ext>
            </a:extLst>
          </p:cNvPr>
          <p:cNvSpPr/>
          <p:nvPr/>
        </p:nvSpPr>
        <p:spPr>
          <a:xfrm>
            <a:off x="11753094" y="2516616"/>
            <a:ext cx="1948843" cy="2382405"/>
          </a:xfrm>
          <a:prstGeom prst="rect">
            <a:avLst/>
          </a:prstGeom>
          <a:solidFill>
            <a:schemeClr val="bg1"/>
          </a:solidFill>
          <a:ln w="63500">
            <a:solidFill>
              <a:srgbClr val="024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500" spc="-150" dirty="0">
                <a:solidFill>
                  <a:srgbClr val="024BC7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Machine</a:t>
            </a:r>
          </a:p>
          <a:p>
            <a:pPr algn="ctr"/>
            <a:r>
              <a:rPr kumimoji="1" lang="en-US" altLang="ko-Kore-US" sz="2500" spc="-150" dirty="0">
                <a:solidFill>
                  <a:srgbClr val="024BC7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Learning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EE59C3B-F363-71F9-5535-B9C9A269B6AE}"/>
              </a:ext>
            </a:extLst>
          </p:cNvPr>
          <p:cNvCxnSpPr>
            <a:cxnSpLocks/>
          </p:cNvCxnSpPr>
          <p:nvPr/>
        </p:nvCxnSpPr>
        <p:spPr>
          <a:xfrm>
            <a:off x="13837106" y="3711076"/>
            <a:ext cx="132669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C44469D5-85BD-8124-EB2B-E169D60D4B50}"/>
              </a:ext>
            </a:extLst>
          </p:cNvPr>
          <p:cNvSpPr/>
          <p:nvPr/>
        </p:nvSpPr>
        <p:spPr>
          <a:xfrm>
            <a:off x="15398142" y="2668675"/>
            <a:ext cx="2141015" cy="2141015"/>
          </a:xfrm>
          <a:prstGeom prst="ellipse">
            <a:avLst/>
          </a:prstGeom>
          <a:noFill/>
          <a:ln w="63500">
            <a:solidFill>
              <a:srgbClr val="024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500" spc="-150" dirty="0">
                <a:solidFill>
                  <a:srgbClr val="024BC7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부실기업</a:t>
            </a:r>
            <a:endParaRPr kumimoji="1" lang="en-US" altLang="ko-KR" sz="2500" spc="-150" dirty="0">
              <a:solidFill>
                <a:srgbClr val="024BC7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/>
            <a:r>
              <a:rPr kumimoji="1" lang="ko-KR" altLang="en-US" sz="2500" spc="-150" dirty="0">
                <a:solidFill>
                  <a:srgbClr val="024BC7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예측</a:t>
            </a:r>
            <a:endParaRPr kumimoji="1" lang="en-US" altLang="ko-KR" sz="2500" spc="-150" dirty="0">
              <a:solidFill>
                <a:srgbClr val="024BC7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60" name="TextBox 2">
            <a:extLst>
              <a:ext uri="{FF2B5EF4-FFF2-40B4-BE49-F238E27FC236}">
                <a16:creationId xmlns:a16="http://schemas.microsoft.com/office/drawing/2014/main" id="{4B2C298D-9930-8C9C-C9B7-095067467273}"/>
              </a:ext>
            </a:extLst>
          </p:cNvPr>
          <p:cNvSpPr txBox="1"/>
          <p:nvPr/>
        </p:nvSpPr>
        <p:spPr>
          <a:xfrm>
            <a:off x="730613" y="730288"/>
            <a:ext cx="3565348" cy="913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6000" b="1" spc="-300" dirty="0">
                <a:solidFill>
                  <a:schemeClr val="accent3">
                    <a:lumMod val="20000"/>
                    <a:lumOff val="80000"/>
                  </a:schemeClr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Gothic A1 Black" charset="-127"/>
              </a:rPr>
              <a:t>Workflow</a:t>
            </a: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DA4EFF77-5DDF-C959-E181-99EC280FFB71}"/>
              </a:ext>
            </a:extLst>
          </p:cNvPr>
          <p:cNvCxnSpPr>
            <a:cxnSpLocks/>
          </p:cNvCxnSpPr>
          <p:nvPr/>
        </p:nvCxnSpPr>
        <p:spPr>
          <a:xfrm flipV="1">
            <a:off x="528659" y="730288"/>
            <a:ext cx="0" cy="9144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0CD723FE-4963-272A-4AFB-436A5C4621DC}"/>
              </a:ext>
            </a:extLst>
          </p:cNvPr>
          <p:cNvCxnSpPr>
            <a:cxnSpLocks/>
          </p:cNvCxnSpPr>
          <p:nvPr/>
        </p:nvCxnSpPr>
        <p:spPr>
          <a:xfrm flipV="1">
            <a:off x="10659648" y="4698742"/>
            <a:ext cx="5792569" cy="444758"/>
          </a:xfrm>
          <a:prstGeom prst="bentConnector2">
            <a:avLst/>
          </a:prstGeom>
          <a:ln w="635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0B4E32-42AC-3919-C767-6A6FE699B4B6}"/>
              </a:ext>
            </a:extLst>
          </p:cNvPr>
          <p:cNvGrpSpPr/>
          <p:nvPr/>
        </p:nvGrpSpPr>
        <p:grpSpPr>
          <a:xfrm>
            <a:off x="3837310" y="4184723"/>
            <a:ext cx="2749876" cy="1898712"/>
            <a:chOff x="799594" y="2760776"/>
            <a:chExt cx="3130280" cy="2161370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35AB7AF-7502-89BA-F5F4-20F81BDC237C}"/>
                </a:ext>
              </a:extLst>
            </p:cNvPr>
            <p:cNvSpPr/>
            <p:nvPr/>
          </p:nvSpPr>
          <p:spPr>
            <a:xfrm>
              <a:off x="799594" y="2760776"/>
              <a:ext cx="3124200" cy="167640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ko-Kore-US" sz="300" dirty="0"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  <a:p>
              <a:pPr algn="ctr"/>
              <a:r>
                <a:rPr kumimoji="1" lang="en-US" altLang="ko-Kore-US" sz="3000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2011-2021</a:t>
              </a:r>
              <a:endParaRPr kumimoji="1" lang="ko-Kore-US" altLang="en-US" sz="3000" dirty="0"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2A69895-3A60-F81E-6BAC-A5A28D5559D7}"/>
                </a:ext>
              </a:extLst>
            </p:cNvPr>
            <p:cNvSpPr/>
            <p:nvPr/>
          </p:nvSpPr>
          <p:spPr>
            <a:xfrm>
              <a:off x="805674" y="3426561"/>
              <a:ext cx="3124200" cy="1495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US" sz="3000" b="1" spc="-150" dirty="0">
                  <a:solidFill>
                    <a:schemeClr val="tx1"/>
                  </a:solidFill>
                  <a:latin typeface="Gothic A1" pitchFamily="2" charset="-127"/>
                  <a:ea typeface="Gothic A1" pitchFamily="2" charset="-127"/>
                  <a:cs typeface="Gothic A1" pitchFamily="2" charset="-127"/>
                </a:rPr>
                <a:t>Dataset </a:t>
              </a:r>
            </a:p>
            <a:p>
              <a:pPr algn="ctr"/>
              <a:r>
                <a:rPr kumimoji="1" lang="en-US" altLang="ko-Kore-US" sz="2000" b="1" spc="-150" dirty="0">
                  <a:solidFill>
                    <a:schemeClr val="tx1"/>
                  </a:solidFill>
                  <a:latin typeface="Gothic A1" pitchFamily="2" charset="-127"/>
                  <a:ea typeface="Gothic A1" pitchFamily="2" charset="-127"/>
                  <a:cs typeface="Gothic A1" pitchFamily="2" charset="-127"/>
                </a:rPr>
                <a:t>KOSDAQ </a:t>
              </a:r>
              <a:endParaRPr kumimoji="1" lang="ko-Kore-US" altLang="en-US" sz="2000" b="1" spc="-150" dirty="0">
                <a:solidFill>
                  <a:schemeClr val="tx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4E10DD-9E47-16EA-AE68-D46963D7CE88}"/>
              </a:ext>
            </a:extLst>
          </p:cNvPr>
          <p:cNvSpPr/>
          <p:nvPr/>
        </p:nvSpPr>
        <p:spPr>
          <a:xfrm>
            <a:off x="13042616" y="6198031"/>
            <a:ext cx="1788177" cy="123727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KOSDAQ</a:t>
            </a:r>
            <a:endParaRPr kumimoji="1" lang="ko-Kore-US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Gothic A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4433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85510AA-0CED-23D2-B57E-B1A60CDE224A}"/>
              </a:ext>
            </a:extLst>
          </p:cNvPr>
          <p:cNvSpPr/>
          <p:nvPr/>
        </p:nvSpPr>
        <p:spPr>
          <a:xfrm>
            <a:off x="7698766" y="-2010237"/>
            <a:ext cx="12949137" cy="1352549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9000">
                <a:schemeClr val="accent1">
                  <a:lumMod val="0"/>
                  <a:lumOff val="100000"/>
                </a:schemeClr>
              </a:gs>
              <a:gs pos="63000">
                <a:srgbClr val="A7C0DE"/>
              </a:gs>
              <a:gs pos="84000">
                <a:schemeClr val="tx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500" u="sng" spc="-15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4B1DF67A-6716-DC1E-7DB5-E50BADE74B60}"/>
              </a:ext>
            </a:extLst>
          </p:cNvPr>
          <p:cNvGrpSpPr/>
          <p:nvPr/>
        </p:nvGrpSpPr>
        <p:grpSpPr>
          <a:xfrm>
            <a:off x="-2345432" y="-2006474"/>
            <a:ext cx="18252032" cy="13525201"/>
            <a:chOff x="-3657600" y="-739515"/>
            <a:chExt cx="17507051" cy="12420325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1558A2CF-39FE-8450-4469-7761CFABE845}"/>
                </a:ext>
              </a:extLst>
            </p:cNvPr>
            <p:cNvSpPr/>
            <p:nvPr/>
          </p:nvSpPr>
          <p:spPr>
            <a:xfrm>
              <a:off x="876300" y="-739515"/>
              <a:ext cx="12973151" cy="124203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500" spc="-150" dirty="0">
                  <a:solidFill>
                    <a:schemeClr val="bg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모델에 사용할</a:t>
              </a:r>
              <a:endParaRPr kumimoji="1" lang="en-US" altLang="ko-KR" sz="2500" spc="-15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ctr"/>
              <a:r>
                <a:rPr kumimoji="1" lang="en-US" altLang="ko-KR" sz="2500" spc="-150" dirty="0">
                  <a:solidFill>
                    <a:schemeClr val="bg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Feature</a:t>
              </a:r>
            </a:p>
            <a:p>
              <a:pPr algn="ctr"/>
              <a:r>
                <a:rPr kumimoji="1" lang="ko-KR" altLang="en-US" sz="2500" spc="-150" dirty="0">
                  <a:solidFill>
                    <a:schemeClr val="bg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선정</a:t>
              </a:r>
              <a:endParaRPr kumimoji="1" lang="en-US" altLang="ko-KR" sz="2500" spc="-15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FED9E6E9-E4DC-590B-5D63-CF646B260D57}"/>
                </a:ext>
              </a:extLst>
            </p:cNvPr>
            <p:cNvSpPr/>
            <p:nvPr/>
          </p:nvSpPr>
          <p:spPr>
            <a:xfrm>
              <a:off x="-3657600" y="-739515"/>
              <a:ext cx="12973151" cy="12420325"/>
            </a:xfrm>
            <a:prstGeom prst="ellipse">
              <a:avLst/>
            </a:prstGeom>
            <a:gradFill flip="none" rotWithShape="1">
              <a:gsLst>
                <a:gs pos="0">
                  <a:srgbClr val="0017EC"/>
                </a:gs>
                <a:gs pos="0">
                  <a:schemeClr val="accent1">
                    <a:lumMod val="0"/>
                    <a:lumOff val="100000"/>
                  </a:schemeClr>
                </a:gs>
                <a:gs pos="5000">
                  <a:srgbClr val="A7C0DE"/>
                </a:gs>
                <a:gs pos="100000">
                  <a:srgbClr val="0017EC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sz="2500" spc="-15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645A4C3-0611-6F41-B6D1-82B9D5CD2B70}"/>
              </a:ext>
            </a:extLst>
          </p:cNvPr>
          <p:cNvSpPr txBox="1"/>
          <p:nvPr/>
        </p:nvSpPr>
        <p:spPr>
          <a:xfrm>
            <a:off x="1786826" y="449943"/>
            <a:ext cx="59119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sz="3500" b="1" spc="-150" dirty="0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 . </a:t>
            </a:r>
            <a:r>
              <a:rPr kumimoji="1" lang="ko-Kore-US" altLang="en-US" sz="3500" b="1" spc="-150" dirty="0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부실</a:t>
            </a:r>
            <a:r>
              <a:rPr kumimoji="1" lang="ko-KR" altLang="en-US" sz="3500" b="1" spc="-150" dirty="0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정의 및 데이터 처리</a:t>
            </a:r>
            <a:endParaRPr kumimoji="1" lang="ko-Kore-US" altLang="en-US" sz="3500" b="1" spc="-150" dirty="0">
              <a:solidFill>
                <a:schemeClr val="bg1">
                  <a:lumMod val="8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F5B3B-3C55-7005-6F54-DFA761CC8068}"/>
              </a:ext>
            </a:extLst>
          </p:cNvPr>
          <p:cNvSpPr txBox="1"/>
          <p:nvPr/>
        </p:nvSpPr>
        <p:spPr>
          <a:xfrm>
            <a:off x="11570075" y="4383357"/>
            <a:ext cx="4043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sz="3200" spc="-150" dirty="0">
                <a:solidFill>
                  <a:srgbClr val="024BC7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II.</a:t>
            </a:r>
          </a:p>
          <a:p>
            <a:r>
              <a:rPr kumimoji="1" lang="en-US" altLang="ko-Kore-US" sz="3200" spc="-150" dirty="0">
                <a:solidFill>
                  <a:srgbClr val="024BC7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MODELING</a:t>
            </a:r>
          </a:p>
          <a:p>
            <a:r>
              <a:rPr kumimoji="1" lang="en-US" altLang="ko-Kore-US" sz="3200" spc="-150" dirty="0">
                <a:solidFill>
                  <a:srgbClr val="024BC7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by Machine Learning</a:t>
            </a:r>
            <a:endParaRPr kumimoji="1" lang="ko-Kore-US" altLang="en-US" sz="3200" spc="-150" dirty="0">
              <a:solidFill>
                <a:srgbClr val="024BC7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Gothic A1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275EB2-346D-BDE7-0B31-AAA46D8271D2}"/>
              </a:ext>
            </a:extLst>
          </p:cNvPr>
          <p:cNvSpPr/>
          <p:nvPr/>
        </p:nvSpPr>
        <p:spPr>
          <a:xfrm>
            <a:off x="683465" y="1571344"/>
            <a:ext cx="2669333" cy="8700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부도기업</a:t>
            </a:r>
            <a:r>
              <a:rPr kumimoji="1"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1" lang="ko-Kore-US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정의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DF42FF-B700-DE1A-3259-745E80894B44}"/>
              </a:ext>
            </a:extLst>
          </p:cNvPr>
          <p:cNvSpPr/>
          <p:nvPr/>
        </p:nvSpPr>
        <p:spPr>
          <a:xfrm>
            <a:off x="783860" y="6442177"/>
            <a:ext cx="1405117" cy="1878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500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Dataset</a:t>
            </a:r>
          </a:p>
          <a:p>
            <a:pPr algn="ctr"/>
            <a:r>
              <a:rPr kumimoji="1"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구성</a:t>
            </a:r>
            <a:endParaRPr kumimoji="1" lang="ko-Kore-US" alt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382FAB1-C0D2-3420-8538-F0E4A3B7BDCC}"/>
              </a:ext>
            </a:extLst>
          </p:cNvPr>
          <p:cNvGrpSpPr/>
          <p:nvPr/>
        </p:nvGrpSpPr>
        <p:grpSpPr>
          <a:xfrm>
            <a:off x="4755079" y="5039258"/>
            <a:ext cx="4176328" cy="597079"/>
            <a:chOff x="2565545" y="5758064"/>
            <a:chExt cx="7312699" cy="104547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0D6B60D-2EC8-A2A4-B020-C1632819F0B9}"/>
                </a:ext>
              </a:extLst>
            </p:cNvPr>
            <p:cNvSpPr/>
            <p:nvPr/>
          </p:nvSpPr>
          <p:spPr>
            <a:xfrm>
              <a:off x="2565545" y="5758064"/>
              <a:ext cx="1320655" cy="104547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500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성장성</a:t>
              </a:r>
              <a:endParaRPr kumimoji="1" lang="en-US" altLang="ko-KR" sz="1500" dirty="0"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  <a:p>
              <a:pPr algn="ctr"/>
              <a:r>
                <a:rPr kumimoji="1" lang="en-US" altLang="ko-KR" sz="1500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4</a:t>
              </a:r>
              <a:r>
                <a:rPr kumimoji="1" lang="ko-KR" altLang="en-US" sz="1500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개</a:t>
              </a:r>
              <a:endParaRPr kumimoji="1" lang="en-US" altLang="ko-Kore-US" sz="1500" dirty="0"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0BE1843-F993-5863-8E75-6225A4210250}"/>
                </a:ext>
              </a:extLst>
            </p:cNvPr>
            <p:cNvSpPr/>
            <p:nvPr/>
          </p:nvSpPr>
          <p:spPr>
            <a:xfrm>
              <a:off x="4063556" y="5758064"/>
              <a:ext cx="1320655" cy="104547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500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수익성</a:t>
              </a:r>
              <a:endParaRPr kumimoji="1" lang="en-US" altLang="ko-KR" sz="1500" dirty="0"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  <a:p>
              <a:pPr algn="ctr"/>
              <a:r>
                <a:rPr kumimoji="1" lang="en-US" altLang="ko-KR" sz="1500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5</a:t>
              </a:r>
              <a:r>
                <a:rPr kumimoji="1" lang="ko-KR" altLang="en-US" sz="1500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개</a:t>
              </a:r>
              <a:endParaRPr kumimoji="1" lang="en-US" altLang="ko-Kore-US" sz="1500" dirty="0"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BEA4240-B9DB-4DA5-F6D9-AD7875EE55A6}"/>
                </a:ext>
              </a:extLst>
            </p:cNvPr>
            <p:cNvSpPr/>
            <p:nvPr/>
          </p:nvSpPr>
          <p:spPr>
            <a:xfrm>
              <a:off x="5561567" y="5758064"/>
              <a:ext cx="1320655" cy="104547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500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안정성</a:t>
              </a:r>
              <a:endParaRPr kumimoji="1" lang="en-US" altLang="ko-KR" sz="1500" dirty="0"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  <a:p>
              <a:pPr algn="ctr"/>
              <a:r>
                <a:rPr kumimoji="1" lang="en-US" altLang="ko-KR" sz="1500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4</a:t>
              </a:r>
              <a:r>
                <a:rPr kumimoji="1" lang="ko-KR" altLang="en-US" sz="1500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개</a:t>
              </a:r>
              <a:endParaRPr kumimoji="1" lang="en-US" altLang="ko-Kore-US" sz="1500" dirty="0"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A161F3B-F20A-3302-416F-DE2D40393986}"/>
                </a:ext>
              </a:extLst>
            </p:cNvPr>
            <p:cNvSpPr/>
            <p:nvPr/>
          </p:nvSpPr>
          <p:spPr>
            <a:xfrm>
              <a:off x="7059578" y="5758064"/>
              <a:ext cx="1320655" cy="104547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500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활동성</a:t>
              </a:r>
              <a:endParaRPr kumimoji="1" lang="en-US" altLang="ko-KR" sz="1500" dirty="0"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  <a:p>
              <a:pPr algn="ctr"/>
              <a:r>
                <a:rPr kumimoji="1" lang="en-US" altLang="ko-KR" sz="1500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5</a:t>
              </a:r>
              <a:r>
                <a:rPr kumimoji="1" lang="ko-KR" altLang="en-US" sz="1500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개</a:t>
              </a:r>
              <a:endParaRPr kumimoji="1" lang="en-US" altLang="ko-Kore-US" sz="1500" dirty="0"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AC263BE-2F78-4E51-6F52-5D98E3BFDE8E}"/>
                </a:ext>
              </a:extLst>
            </p:cNvPr>
            <p:cNvSpPr/>
            <p:nvPr/>
          </p:nvSpPr>
          <p:spPr>
            <a:xfrm>
              <a:off x="8557589" y="5758064"/>
              <a:ext cx="1320655" cy="104547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500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기타</a:t>
              </a:r>
              <a:endParaRPr kumimoji="1" lang="en-US" altLang="ko-KR" sz="1500" dirty="0"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  <a:p>
              <a:pPr algn="ctr"/>
              <a:r>
                <a:rPr kumimoji="1" lang="ko-KR" altLang="en-US" sz="1500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변수</a:t>
              </a:r>
              <a:endParaRPr kumimoji="1" lang="en-US" altLang="ko-Kore-US" sz="1500" dirty="0"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</p:txBody>
        </p:sp>
      </p:grp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FEA82DC-5FCA-4BBA-2883-5231607EBF6C}"/>
              </a:ext>
            </a:extLst>
          </p:cNvPr>
          <p:cNvCxnSpPr>
            <a:cxnSpLocks/>
          </p:cNvCxnSpPr>
          <p:nvPr/>
        </p:nvCxnSpPr>
        <p:spPr>
          <a:xfrm>
            <a:off x="5610602" y="5815301"/>
            <a:ext cx="0" cy="318799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5AFBA1A9-DB49-05D0-2F54-D11F2B5A4D79}"/>
              </a:ext>
            </a:extLst>
          </p:cNvPr>
          <p:cNvCxnSpPr>
            <a:cxnSpLocks/>
          </p:cNvCxnSpPr>
          <p:nvPr/>
        </p:nvCxnSpPr>
        <p:spPr>
          <a:xfrm>
            <a:off x="1786826" y="1257300"/>
            <a:ext cx="5386412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[R] 64">
            <a:extLst>
              <a:ext uri="{FF2B5EF4-FFF2-40B4-BE49-F238E27FC236}">
                <a16:creationId xmlns:a16="http://schemas.microsoft.com/office/drawing/2014/main" id="{08F7BC94-72F7-04E7-BBCF-00C81DE0A10C}"/>
              </a:ext>
            </a:extLst>
          </p:cNvPr>
          <p:cNvCxnSpPr>
            <a:cxnSpLocks/>
          </p:cNvCxnSpPr>
          <p:nvPr/>
        </p:nvCxnSpPr>
        <p:spPr>
          <a:xfrm>
            <a:off x="4755079" y="5815302"/>
            <a:ext cx="4176328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AB21554-246B-421F-0B09-B5610DCA6D93}"/>
              </a:ext>
            </a:extLst>
          </p:cNvPr>
          <p:cNvSpPr/>
          <p:nvPr/>
        </p:nvSpPr>
        <p:spPr>
          <a:xfrm>
            <a:off x="783860" y="5033507"/>
            <a:ext cx="3776973" cy="781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5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EDA</a:t>
            </a:r>
            <a:r>
              <a:rPr kumimoji="1" lang="en-US" altLang="ko-Kore-US" sz="25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: </a:t>
            </a:r>
            <a:r>
              <a:rPr kumimoji="1" lang="ko-KR" altLang="en-US" sz="25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이상치</a:t>
            </a:r>
            <a:r>
              <a:rPr kumimoji="1" lang="en-US" altLang="ko-KR" sz="25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kumimoji="1" lang="ko-KR" altLang="en-US" sz="2500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결측치</a:t>
            </a:r>
            <a:r>
              <a:rPr kumimoji="1" lang="ko-KR" altLang="en-US" sz="25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조정</a:t>
            </a:r>
            <a:endParaRPr kumimoji="1" lang="en-US" altLang="ko-KR" sz="25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kumimoji="1" lang="en-US" altLang="ko-KR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By </a:t>
            </a:r>
            <a:r>
              <a:rPr kumimoji="1" lang="en-US" altLang="ko-KR" spc="-150" dirty="0" err="1"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QQPlot</a:t>
            </a:r>
            <a:r>
              <a:rPr kumimoji="1" lang="en-US" altLang="ko-KR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, Boxplot,</a:t>
            </a:r>
            <a:r>
              <a:rPr kumimoji="1" lang="ko-KR" altLang="en-US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 </a:t>
            </a:r>
            <a:r>
              <a:rPr kumimoji="1" lang="en-US" altLang="ko-KR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Trimming</a:t>
            </a:r>
            <a:endParaRPr kumimoji="1" lang="ko-Kore-US" altLang="en-US" spc="-150" dirty="0">
              <a:latin typeface="S-Core Dream 4 Regular" panose="020B0503030302020204" pitchFamily="34" charset="-127"/>
              <a:ea typeface="S-Core Dream 4 Regular" panose="020B0503030302020204" pitchFamily="34" charset="-127"/>
              <a:cs typeface="Gothic A1" pitchFamily="2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E42C79BA-56AA-172B-7AC5-BD1E06395C38}"/>
              </a:ext>
            </a:extLst>
          </p:cNvPr>
          <p:cNvCxnSpPr>
            <a:cxnSpLocks/>
          </p:cNvCxnSpPr>
          <p:nvPr/>
        </p:nvCxnSpPr>
        <p:spPr>
          <a:xfrm>
            <a:off x="2667092" y="8460537"/>
            <a:ext cx="628091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D34728-04B5-C456-55B5-2CC0AD68F7C0}"/>
              </a:ext>
            </a:extLst>
          </p:cNvPr>
          <p:cNvSpPr/>
          <p:nvPr/>
        </p:nvSpPr>
        <p:spPr>
          <a:xfrm>
            <a:off x="783860" y="8485908"/>
            <a:ext cx="1405117" cy="17825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Feature </a:t>
            </a:r>
          </a:p>
          <a:p>
            <a:pPr algn="ctr"/>
            <a:r>
              <a:rPr kumimoji="1" lang="en-US" altLang="ko-KR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Select</a:t>
            </a:r>
          </a:p>
          <a:p>
            <a:pPr algn="ctr"/>
            <a:r>
              <a:rPr kumimoji="1" lang="en-US" altLang="ko-KR" sz="1000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-------------------</a:t>
            </a:r>
            <a:endParaRPr kumimoji="1" lang="en-US" altLang="ko-KR" sz="1600" spc="-150" dirty="0">
              <a:latin typeface="S-Core Dream 4 Regular" panose="020B0503030302020204" pitchFamily="34" charset="-127"/>
              <a:ea typeface="S-Core Dream 4 Regular" panose="020B0503030302020204" pitchFamily="34" charset="-127"/>
              <a:cs typeface="Gothic A1" pitchFamily="2" charset="-127"/>
            </a:endParaRPr>
          </a:p>
          <a:p>
            <a:pPr algn="ctr"/>
            <a:r>
              <a:rPr kumimoji="1" lang="en-US" altLang="ko-Kore-US" sz="1600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Logit</a:t>
            </a:r>
          </a:p>
          <a:p>
            <a:pPr algn="ctr"/>
            <a:r>
              <a:rPr kumimoji="1" lang="en-US" altLang="ko-Kore-US" sz="1600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Lasso</a:t>
            </a:r>
          </a:p>
          <a:p>
            <a:pPr algn="ctr"/>
            <a:r>
              <a:rPr kumimoji="1" lang="en-US" altLang="ko-Kore-US" sz="1600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Stepwise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A93FE54-13E9-AD45-0D88-2468413FF8E0}"/>
              </a:ext>
            </a:extLst>
          </p:cNvPr>
          <p:cNvSpPr/>
          <p:nvPr/>
        </p:nvSpPr>
        <p:spPr>
          <a:xfrm>
            <a:off x="4278880" y="9156472"/>
            <a:ext cx="2728941" cy="870070"/>
          </a:xfrm>
          <a:prstGeom prst="rect">
            <a:avLst/>
          </a:prstGeom>
          <a:solidFill>
            <a:schemeClr val="bg1"/>
          </a:solidFill>
          <a:ln>
            <a:solidFill>
              <a:srgbClr val="004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500" spc="-150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Dataset</a:t>
            </a:r>
            <a:r>
              <a:rPr kumimoji="1" lang="en-US" altLang="ko-Kore-US" sz="2500" spc="-150" dirty="0">
                <a:solidFill>
                  <a:srgbClr val="004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 </a:t>
            </a:r>
          </a:p>
          <a:p>
            <a:pPr algn="ctr"/>
            <a:r>
              <a:rPr kumimoji="1" lang="en-US" altLang="ko-Kore-US" sz="2500" spc="-150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Features</a:t>
            </a:r>
            <a:endParaRPr kumimoji="1" lang="ko-Kore-US" altLang="en-US" spc="-150" dirty="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Gothic A1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EEBFC684-6DC4-9494-74FA-82AB9E4AF4CD}"/>
              </a:ext>
            </a:extLst>
          </p:cNvPr>
          <p:cNvCxnSpPr>
            <a:cxnSpLocks/>
          </p:cNvCxnSpPr>
          <p:nvPr/>
        </p:nvCxnSpPr>
        <p:spPr>
          <a:xfrm>
            <a:off x="5610602" y="8115300"/>
            <a:ext cx="8808" cy="483331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5E22979-EF40-1093-D27C-3CA3C502CB00}"/>
              </a:ext>
            </a:extLst>
          </p:cNvPr>
          <p:cNvGrpSpPr/>
          <p:nvPr/>
        </p:nvGrpSpPr>
        <p:grpSpPr>
          <a:xfrm>
            <a:off x="1981387" y="2591384"/>
            <a:ext cx="1371411" cy="526228"/>
            <a:chOff x="1752600" y="2497269"/>
            <a:chExt cx="539151" cy="512631"/>
          </a:xfrm>
        </p:grpSpPr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F8533F10-80BB-B746-F8DC-5DBC45B6FA27}"/>
                </a:ext>
              </a:extLst>
            </p:cNvPr>
            <p:cNvCxnSpPr>
              <a:cxnSpLocks/>
            </p:cNvCxnSpPr>
            <p:nvPr/>
          </p:nvCxnSpPr>
          <p:spPr>
            <a:xfrm>
              <a:off x="1752600" y="3009900"/>
              <a:ext cx="539151" cy="0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A951B069-5415-1120-2226-2A027093E0BC}"/>
                </a:ext>
              </a:extLst>
            </p:cNvPr>
            <p:cNvCxnSpPr>
              <a:cxnSpLocks/>
            </p:cNvCxnSpPr>
            <p:nvPr/>
          </p:nvCxnSpPr>
          <p:spPr>
            <a:xfrm>
              <a:off x="1767045" y="2497269"/>
              <a:ext cx="0" cy="512631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7158D45-DFA7-4984-CC33-86A3001AB1CB}"/>
              </a:ext>
            </a:extLst>
          </p:cNvPr>
          <p:cNvCxnSpPr>
            <a:cxnSpLocks/>
          </p:cNvCxnSpPr>
          <p:nvPr/>
        </p:nvCxnSpPr>
        <p:spPr>
          <a:xfrm>
            <a:off x="5593946" y="8732100"/>
            <a:ext cx="0" cy="318948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08DD50E-A60A-4B4B-FC7D-CA18BAFE2223}"/>
              </a:ext>
            </a:extLst>
          </p:cNvPr>
          <p:cNvSpPr/>
          <p:nvPr/>
        </p:nvSpPr>
        <p:spPr>
          <a:xfrm>
            <a:off x="4244746" y="8218850"/>
            <a:ext cx="2728941" cy="51325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000" spc="-15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Feature Select</a:t>
            </a:r>
            <a:endParaRPr kumimoji="1" lang="ko-Kore-US" altLang="en-US" sz="2000" spc="-150" dirty="0">
              <a:solidFill>
                <a:schemeClr val="bg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Gothic A1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F4327A9-74A1-3134-3E87-1660693E9F72}"/>
              </a:ext>
            </a:extLst>
          </p:cNvPr>
          <p:cNvSpPr txBox="1"/>
          <p:nvPr/>
        </p:nvSpPr>
        <p:spPr>
          <a:xfrm>
            <a:off x="16253372" y="4378617"/>
            <a:ext cx="20346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III. </a:t>
            </a:r>
            <a:r>
              <a:rPr kumimoji="1"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 </a:t>
            </a:r>
          </a:p>
          <a:p>
            <a:r>
              <a:rPr kumimoji="1" lang="en-US" altLang="ko-Kore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Scoring</a:t>
            </a:r>
          </a:p>
          <a:p>
            <a:r>
              <a:rPr kumimoji="1" lang="en-US" altLang="ko-Kore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&amp; Detection</a:t>
            </a:r>
            <a:endParaRPr kumimoji="1" lang="en-US" altLang="ko-Kore-US" sz="3200" spc="-150" dirty="0">
              <a:latin typeface="S-Core Dream 4 Regular" panose="020B0503030302020204" pitchFamily="34" charset="-127"/>
              <a:ea typeface="S-Core Dream 4 Regular" panose="020B0503030302020204" pitchFamily="34" charset="-127"/>
              <a:cs typeface="Gothic A1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7DE188E8-BF00-3B70-5501-A4B729B94777}"/>
              </a:ext>
            </a:extLst>
          </p:cNvPr>
          <p:cNvSpPr/>
          <p:nvPr/>
        </p:nvSpPr>
        <p:spPr>
          <a:xfrm>
            <a:off x="4297415" y="6207551"/>
            <a:ext cx="2744535" cy="147267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ko-Kore-US" sz="3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/>
            <a:r>
              <a:rPr kumimoji="1" lang="en-US" altLang="ko-Kore-US" sz="3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2012-2021</a:t>
            </a:r>
            <a:endParaRPr kumimoji="1" lang="ko-Kore-US" altLang="en-US" sz="3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BAA2801-1E9C-D8DB-A786-02FFCE241776}"/>
              </a:ext>
            </a:extLst>
          </p:cNvPr>
          <p:cNvSpPr/>
          <p:nvPr/>
        </p:nvSpPr>
        <p:spPr>
          <a:xfrm>
            <a:off x="4301521" y="6746173"/>
            <a:ext cx="2744535" cy="1313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000" b="1" spc="-150" dirty="0">
                <a:solidFill>
                  <a:schemeClr val="tx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Dataset </a:t>
            </a:r>
          </a:p>
          <a:p>
            <a:pPr algn="ctr"/>
            <a:r>
              <a:rPr kumimoji="1" lang="en-US" altLang="ko-Kore-US" sz="2000" b="1" spc="-150" dirty="0">
                <a:solidFill>
                  <a:schemeClr val="tx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KOSDAQ </a:t>
            </a:r>
            <a:endParaRPr kumimoji="1" lang="ko-Kore-US" altLang="en-US" sz="2000" b="1" spc="-150" dirty="0">
              <a:solidFill>
                <a:schemeClr val="tx1"/>
              </a:solidFill>
              <a:latin typeface="Gothic A1" pitchFamily="2" charset="-127"/>
              <a:ea typeface="Gothic A1" pitchFamily="2" charset="-127"/>
              <a:cs typeface="Gothic A1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7F00E8-A2C0-08DF-0AEB-C6E67561E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452" y="1439025"/>
            <a:ext cx="5386412" cy="331725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AF716D-66FC-AC51-E89E-199826D0F573}"/>
              </a:ext>
            </a:extLst>
          </p:cNvPr>
          <p:cNvGrpSpPr/>
          <p:nvPr/>
        </p:nvGrpSpPr>
        <p:grpSpPr>
          <a:xfrm>
            <a:off x="7441963" y="6343190"/>
            <a:ext cx="2069806" cy="1311098"/>
            <a:chOff x="786578" y="2951025"/>
            <a:chExt cx="3444416" cy="218182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0B4306E-D596-5476-446C-02D0FB87D38C}"/>
                </a:ext>
              </a:extLst>
            </p:cNvPr>
            <p:cNvSpPr/>
            <p:nvPr/>
          </p:nvSpPr>
          <p:spPr>
            <a:xfrm>
              <a:off x="786578" y="2951025"/>
              <a:ext cx="3440577" cy="1676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ko-Kore-US" sz="300" dirty="0"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  <a:p>
              <a:pPr algn="ctr"/>
              <a:r>
                <a:rPr kumimoji="1" lang="en-US" altLang="ko-Kore-US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2011</a:t>
              </a:r>
              <a:endParaRPr kumimoji="1" lang="ko-Kore-US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B4D4726-F594-11B8-E724-D930458860B1}"/>
                </a:ext>
              </a:extLst>
            </p:cNvPr>
            <p:cNvSpPr/>
            <p:nvPr/>
          </p:nvSpPr>
          <p:spPr>
            <a:xfrm>
              <a:off x="790417" y="3637270"/>
              <a:ext cx="3440577" cy="1495584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US" sz="2000" b="1" spc="-150" dirty="0">
                  <a:solidFill>
                    <a:schemeClr val="tx1"/>
                  </a:solidFill>
                  <a:latin typeface="Gothic A1" pitchFamily="2" charset="-127"/>
                  <a:ea typeface="Gothic A1" pitchFamily="2" charset="-127"/>
                  <a:cs typeface="Gothic A1" pitchFamily="2" charset="-127"/>
                </a:rPr>
                <a:t>Dataset </a:t>
              </a:r>
            </a:p>
            <a:p>
              <a:pPr algn="ctr"/>
              <a:r>
                <a:rPr kumimoji="1" lang="ko-KR" altLang="en-US" sz="1500" b="1" spc="-150" dirty="0">
                  <a:solidFill>
                    <a:schemeClr val="tx1"/>
                  </a:solidFill>
                  <a:latin typeface="Gothic A1" pitchFamily="2" charset="-127"/>
                  <a:ea typeface="Gothic A1" pitchFamily="2" charset="-127"/>
                  <a:cs typeface="Gothic A1" pitchFamily="2" charset="-127"/>
                </a:rPr>
                <a:t>성장성지표 </a:t>
              </a:r>
              <a:r>
                <a:rPr kumimoji="1" lang="ko-KR" altLang="en-US" sz="1500" b="1" spc="-150" dirty="0" err="1">
                  <a:solidFill>
                    <a:schemeClr val="tx1"/>
                  </a:solidFill>
                  <a:latin typeface="Gothic A1" pitchFamily="2" charset="-127"/>
                  <a:ea typeface="Gothic A1" pitchFamily="2" charset="-127"/>
                  <a:cs typeface="Gothic A1" pitchFamily="2" charset="-127"/>
                </a:rPr>
                <a:t>계산시</a:t>
              </a:r>
              <a:r>
                <a:rPr kumimoji="1" lang="ko-KR" altLang="en-US" sz="1500" b="1" spc="-150" dirty="0">
                  <a:solidFill>
                    <a:schemeClr val="tx1"/>
                  </a:solidFill>
                  <a:latin typeface="Gothic A1" pitchFamily="2" charset="-127"/>
                  <a:ea typeface="Gothic A1" pitchFamily="2" charset="-127"/>
                  <a:cs typeface="Gothic A1" pitchFamily="2" charset="-127"/>
                </a:rPr>
                <a:t> 사용</a:t>
              </a:r>
              <a:endParaRPr kumimoji="1" lang="en-US" altLang="ko-Kore-US" sz="2000" b="1" spc="-150" dirty="0">
                <a:solidFill>
                  <a:schemeClr val="tx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8207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71048295-5F5C-DEC5-471A-00397E3A0CD9}"/>
              </a:ext>
            </a:extLst>
          </p:cNvPr>
          <p:cNvGrpSpPr/>
          <p:nvPr/>
        </p:nvGrpSpPr>
        <p:grpSpPr>
          <a:xfrm>
            <a:off x="-2345432" y="-1306915"/>
            <a:ext cx="22978864" cy="13525500"/>
            <a:chOff x="-3657600" y="-739515"/>
            <a:chExt cx="22040951" cy="12420600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534DDA2E-4EA9-2FAC-070D-BF47C91F69B4}"/>
                </a:ext>
              </a:extLst>
            </p:cNvPr>
            <p:cNvSpPr/>
            <p:nvPr/>
          </p:nvSpPr>
          <p:spPr>
            <a:xfrm>
              <a:off x="5410200" y="-739515"/>
              <a:ext cx="12973151" cy="1242060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0">
                  <a:schemeClr val="accent1">
                    <a:lumMod val="0"/>
                    <a:lumOff val="100000"/>
                  </a:schemeClr>
                </a:gs>
                <a:gs pos="92000">
                  <a:srgbClr val="9DBEE7"/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500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모델에 사용할</a:t>
              </a:r>
              <a:endParaRPr kumimoji="1" lang="en-US" altLang="ko-KR" sz="25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  <a:p>
              <a:pPr algn="ctr"/>
              <a:r>
                <a:rPr kumimoji="1" lang="en-US" altLang="ko-KR" sz="2500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Feature</a:t>
              </a:r>
            </a:p>
            <a:p>
              <a:pPr algn="ctr"/>
              <a:r>
                <a:rPr kumimoji="1" lang="ko-KR" altLang="en-US" sz="2500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선정</a:t>
              </a:r>
              <a:endParaRPr kumimoji="1" lang="en-US" altLang="ko-KR" sz="25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F7974E9-892D-7B0B-6834-3A828123E540}"/>
                </a:ext>
              </a:extLst>
            </p:cNvPr>
            <p:cNvSpPr/>
            <p:nvPr/>
          </p:nvSpPr>
          <p:spPr>
            <a:xfrm>
              <a:off x="-3657600" y="-739515"/>
              <a:ext cx="12973151" cy="1242032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0">
                  <a:schemeClr val="accent1">
                    <a:lumMod val="0"/>
                    <a:lumOff val="100000"/>
                  </a:schemeClr>
                </a:gs>
                <a:gs pos="35000">
                  <a:srgbClr val="808BF6"/>
                </a:gs>
                <a:gs pos="90000">
                  <a:srgbClr val="0017E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rgbClr val="0017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sz="25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44AF5D99-2BED-7C28-144B-AC43FC8C3C4F}"/>
                </a:ext>
              </a:extLst>
            </p:cNvPr>
            <p:cNvSpPr/>
            <p:nvPr/>
          </p:nvSpPr>
          <p:spPr>
            <a:xfrm>
              <a:off x="876300" y="-739515"/>
              <a:ext cx="12973151" cy="124203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500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모델에 사용할</a:t>
              </a:r>
              <a:endParaRPr kumimoji="1" lang="en-US" altLang="ko-KR" sz="25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  <a:p>
              <a:pPr algn="ctr"/>
              <a:r>
                <a:rPr kumimoji="1" lang="en-US" altLang="ko-KR" sz="2500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Feature</a:t>
              </a:r>
            </a:p>
            <a:p>
              <a:pPr algn="ctr"/>
              <a:r>
                <a:rPr kumimoji="1" lang="ko-KR" altLang="en-US" sz="2500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선정</a:t>
              </a:r>
              <a:endParaRPr kumimoji="1" lang="en-US" altLang="ko-KR" sz="25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</p:grp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5F1A747F-47AF-B9BF-5571-572896FBA710}"/>
              </a:ext>
            </a:extLst>
          </p:cNvPr>
          <p:cNvCxnSpPr>
            <a:cxnSpLocks/>
          </p:cNvCxnSpPr>
          <p:nvPr/>
        </p:nvCxnSpPr>
        <p:spPr>
          <a:xfrm>
            <a:off x="9906000" y="2181528"/>
            <a:ext cx="0" cy="283107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16BDE56-4A3E-C8A3-3053-FB6FEBE20865}"/>
              </a:ext>
            </a:extLst>
          </p:cNvPr>
          <p:cNvSpPr txBox="1"/>
          <p:nvPr/>
        </p:nvSpPr>
        <p:spPr>
          <a:xfrm>
            <a:off x="5549496" y="626358"/>
            <a:ext cx="8090303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ore-US" sz="3500" b="1" spc="-150" dirty="0">
                <a:solidFill>
                  <a:srgbClr val="024BC7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II. MODELING by Machine Learning</a:t>
            </a:r>
            <a:endParaRPr kumimoji="1" lang="ko-Kore-US" altLang="en-US" sz="3500" b="1" spc="-150" dirty="0">
              <a:solidFill>
                <a:srgbClr val="024BC7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4F76803-AAD4-54E9-B8C7-7BE0D5815341}"/>
              </a:ext>
            </a:extLst>
          </p:cNvPr>
          <p:cNvCxnSpPr>
            <a:cxnSpLocks/>
          </p:cNvCxnSpPr>
          <p:nvPr/>
        </p:nvCxnSpPr>
        <p:spPr>
          <a:xfrm>
            <a:off x="5549497" y="1257300"/>
            <a:ext cx="7189006" cy="0"/>
          </a:xfrm>
          <a:prstGeom prst="line">
            <a:avLst/>
          </a:prstGeom>
          <a:ln w="63500">
            <a:solidFill>
              <a:srgbClr val="024B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CA706934-538F-542C-C81A-9C028A4CA571}"/>
              </a:ext>
            </a:extLst>
          </p:cNvPr>
          <p:cNvCxnSpPr>
            <a:cxnSpLocks/>
          </p:cNvCxnSpPr>
          <p:nvPr/>
        </p:nvCxnSpPr>
        <p:spPr>
          <a:xfrm>
            <a:off x="6400800" y="2189333"/>
            <a:ext cx="0" cy="283107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631855-939E-70EE-BCAA-53A2825F902F}"/>
              </a:ext>
            </a:extLst>
          </p:cNvPr>
          <p:cNvSpPr/>
          <p:nvPr/>
        </p:nvSpPr>
        <p:spPr>
          <a:xfrm>
            <a:off x="5780947" y="1507265"/>
            <a:ext cx="1239706" cy="407066"/>
          </a:xfrm>
          <a:prstGeom prst="rect">
            <a:avLst/>
          </a:prstGeom>
          <a:noFill/>
          <a:ln w="38100">
            <a:solidFill>
              <a:srgbClr val="024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000" spc="-150" dirty="0">
                <a:solidFill>
                  <a:srgbClr val="024BC7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SPLIT</a:t>
            </a:r>
            <a:endParaRPr kumimoji="1" lang="ko-Kore-US" altLang="en-US" sz="3000" spc="-150" dirty="0">
              <a:solidFill>
                <a:srgbClr val="024BC7"/>
              </a:solidFill>
              <a:latin typeface="Gothic A1" pitchFamily="2" charset="-127"/>
              <a:ea typeface="Gothic A1" pitchFamily="2" charset="-127"/>
              <a:cs typeface="Gothic A1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D14036C-E66E-A6DD-4BA0-A122087B93D5}"/>
              </a:ext>
            </a:extLst>
          </p:cNvPr>
          <p:cNvSpPr/>
          <p:nvPr/>
        </p:nvSpPr>
        <p:spPr>
          <a:xfrm>
            <a:off x="7216107" y="2977656"/>
            <a:ext cx="1877383" cy="579102"/>
          </a:xfrm>
          <a:prstGeom prst="rect">
            <a:avLst/>
          </a:prstGeom>
          <a:solidFill>
            <a:schemeClr val="bg1"/>
          </a:solidFill>
          <a:ln>
            <a:solidFill>
              <a:srgbClr val="024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000" b="1" spc="-150" dirty="0">
                <a:solidFill>
                  <a:srgbClr val="024BC7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Train</a:t>
            </a:r>
          </a:p>
          <a:p>
            <a:pPr algn="ctr"/>
            <a:r>
              <a:rPr kumimoji="1" lang="en-US" altLang="ko-Kore-US" sz="1500" b="1" spc="-150" dirty="0">
                <a:solidFill>
                  <a:srgbClr val="024BC7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2012-2018</a:t>
            </a:r>
            <a:endParaRPr kumimoji="1" lang="ko-Kore-US" altLang="en-US" sz="1500" b="1" spc="-150" dirty="0">
              <a:solidFill>
                <a:srgbClr val="024BC7"/>
              </a:solidFill>
              <a:latin typeface="Gothic A1" pitchFamily="2" charset="-127"/>
              <a:ea typeface="Gothic A1" pitchFamily="2" charset="-127"/>
              <a:cs typeface="Gothic A1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6F97D9-7588-7F32-5437-8F5779CD1D10}"/>
              </a:ext>
            </a:extLst>
          </p:cNvPr>
          <p:cNvSpPr/>
          <p:nvPr/>
        </p:nvSpPr>
        <p:spPr>
          <a:xfrm>
            <a:off x="7216107" y="3668216"/>
            <a:ext cx="1877383" cy="579102"/>
          </a:xfrm>
          <a:prstGeom prst="rect">
            <a:avLst/>
          </a:prstGeom>
          <a:solidFill>
            <a:schemeClr val="bg1"/>
          </a:solidFill>
          <a:ln>
            <a:solidFill>
              <a:srgbClr val="024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000" b="1" spc="-150" dirty="0">
                <a:solidFill>
                  <a:srgbClr val="024BC7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Test</a:t>
            </a:r>
          </a:p>
          <a:p>
            <a:pPr algn="ctr"/>
            <a:r>
              <a:rPr kumimoji="1" lang="en-US" altLang="ko-Kore-US" sz="1500" b="1" spc="-150" dirty="0">
                <a:solidFill>
                  <a:srgbClr val="024BC7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Test : 2019-2021</a:t>
            </a:r>
            <a:endParaRPr kumimoji="1" lang="ko-Kore-US" altLang="en-US" sz="1500" b="1" spc="-150" dirty="0">
              <a:solidFill>
                <a:srgbClr val="024BC7"/>
              </a:solidFill>
              <a:latin typeface="Gothic A1" pitchFamily="2" charset="-127"/>
              <a:ea typeface="Gothic A1" pitchFamily="2" charset="-127"/>
              <a:cs typeface="Gothic A1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AC0ADBA-88BE-A6D0-9F71-B08660A7C439}"/>
              </a:ext>
            </a:extLst>
          </p:cNvPr>
          <p:cNvCxnSpPr/>
          <p:nvPr/>
        </p:nvCxnSpPr>
        <p:spPr>
          <a:xfrm flipV="1">
            <a:off x="5543713" y="3274496"/>
            <a:ext cx="1706261" cy="401009"/>
          </a:xfrm>
          <a:prstGeom prst="straightConnector1">
            <a:avLst/>
          </a:prstGeom>
          <a:ln w="38100">
            <a:solidFill>
              <a:srgbClr val="024B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0C7BC3B-2C04-B5DF-CA12-A33396E8D4ED}"/>
              </a:ext>
            </a:extLst>
          </p:cNvPr>
          <p:cNvCxnSpPr/>
          <p:nvPr/>
        </p:nvCxnSpPr>
        <p:spPr>
          <a:xfrm>
            <a:off x="5577580" y="3675504"/>
            <a:ext cx="1672394" cy="289552"/>
          </a:xfrm>
          <a:prstGeom prst="straightConnector1">
            <a:avLst/>
          </a:prstGeom>
          <a:ln w="38100">
            <a:solidFill>
              <a:srgbClr val="024B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B33BC5F-9B4F-CCDF-B325-28334999FF07}"/>
              </a:ext>
            </a:extLst>
          </p:cNvPr>
          <p:cNvSpPr/>
          <p:nvPr/>
        </p:nvSpPr>
        <p:spPr>
          <a:xfrm>
            <a:off x="8957896" y="1507265"/>
            <a:ext cx="1839051" cy="407066"/>
          </a:xfrm>
          <a:prstGeom prst="rect">
            <a:avLst/>
          </a:prstGeom>
          <a:noFill/>
          <a:ln w="38100">
            <a:solidFill>
              <a:srgbClr val="024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000" spc="-150" dirty="0">
                <a:solidFill>
                  <a:srgbClr val="024BC7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SCALING</a:t>
            </a:r>
            <a:endParaRPr kumimoji="1" lang="ko-Kore-US" altLang="en-US" sz="3000" spc="-150" dirty="0">
              <a:solidFill>
                <a:srgbClr val="024BC7"/>
              </a:solidFill>
              <a:latin typeface="Gothic A1" pitchFamily="2" charset="-127"/>
              <a:ea typeface="Gothic A1" pitchFamily="2" charset="-127"/>
              <a:cs typeface="Gothic A1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99A349B-F936-64FD-9A88-D28B72C402E8}"/>
              </a:ext>
            </a:extLst>
          </p:cNvPr>
          <p:cNvSpPr/>
          <p:nvPr/>
        </p:nvSpPr>
        <p:spPr>
          <a:xfrm>
            <a:off x="10625359" y="2822084"/>
            <a:ext cx="1516334" cy="579102"/>
          </a:xfrm>
          <a:prstGeom prst="rect">
            <a:avLst/>
          </a:prstGeom>
          <a:solidFill>
            <a:srgbClr val="024B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000" b="1" spc="-150" dirty="0">
                <a:solidFill>
                  <a:schemeClr val="bg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Train</a:t>
            </a:r>
          </a:p>
          <a:p>
            <a:pPr algn="ctr"/>
            <a:r>
              <a:rPr kumimoji="1" lang="en-US" altLang="ko-Kore-US" sz="1500" b="1" spc="-150" dirty="0">
                <a:solidFill>
                  <a:schemeClr val="bg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 2012-2018</a:t>
            </a:r>
            <a:endParaRPr kumimoji="1" lang="ko-Kore-US" altLang="en-US" sz="1500" b="1" spc="-150" dirty="0">
              <a:solidFill>
                <a:schemeClr val="bg1"/>
              </a:solidFill>
              <a:latin typeface="Gothic A1" pitchFamily="2" charset="-127"/>
              <a:ea typeface="Gothic A1" pitchFamily="2" charset="-127"/>
              <a:cs typeface="Gothic A1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8E3A604-F8A1-DEA0-7BA9-6031D1E2EFE7}"/>
              </a:ext>
            </a:extLst>
          </p:cNvPr>
          <p:cNvSpPr/>
          <p:nvPr/>
        </p:nvSpPr>
        <p:spPr>
          <a:xfrm>
            <a:off x="10635016" y="3539102"/>
            <a:ext cx="1516334" cy="579102"/>
          </a:xfrm>
          <a:prstGeom prst="rect">
            <a:avLst/>
          </a:prstGeom>
          <a:solidFill>
            <a:srgbClr val="024B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000" b="1" spc="-150" dirty="0">
                <a:solidFill>
                  <a:schemeClr val="bg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Test</a:t>
            </a:r>
          </a:p>
          <a:p>
            <a:pPr algn="ctr"/>
            <a:r>
              <a:rPr kumimoji="1" lang="en-US" altLang="ko-Kore-US" sz="1500" b="1" spc="-150" dirty="0">
                <a:solidFill>
                  <a:schemeClr val="bg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2019-2021</a:t>
            </a:r>
            <a:endParaRPr kumimoji="1" lang="ko-Kore-US" altLang="en-US" sz="1500" b="1" spc="-150" dirty="0">
              <a:solidFill>
                <a:schemeClr val="bg1"/>
              </a:solidFill>
              <a:latin typeface="Gothic A1" pitchFamily="2" charset="-127"/>
              <a:ea typeface="Gothic A1" pitchFamily="2" charset="-127"/>
              <a:cs typeface="Gothic A1" pitchFamily="2" charset="-127"/>
            </a:endParaRPr>
          </a:p>
        </p:txBody>
      </p:sp>
      <p:graphicFrame>
        <p:nvGraphicFramePr>
          <p:cNvPr id="51" name="표 51">
            <a:extLst>
              <a:ext uri="{FF2B5EF4-FFF2-40B4-BE49-F238E27FC236}">
                <a16:creationId xmlns:a16="http://schemas.microsoft.com/office/drawing/2014/main" id="{9C2E53BF-7D21-DAA5-8B8A-1CFD80A5C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755297"/>
              </p:ext>
            </p:extLst>
          </p:nvPr>
        </p:nvGraphicFramePr>
        <p:xfrm>
          <a:off x="9263109" y="3188458"/>
          <a:ext cx="124650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3058201758"/>
                    </a:ext>
                  </a:extLst>
                </a:gridCol>
              </a:tblGrid>
              <a:tr h="3356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b="0" i="0" spc="-150" dirty="0">
                          <a:solidFill>
                            <a:schemeClr val="bg1"/>
                          </a:solidFill>
                          <a:latin typeface="Gothic A1" pitchFamily="2" charset="-127"/>
                          <a:ea typeface="Gothic A1" pitchFamily="2" charset="-127"/>
                          <a:cs typeface="Gothic A1" pitchFamily="2" charset="-127"/>
                        </a:rPr>
                        <a:t>STANDARD</a:t>
                      </a:r>
                      <a:endParaRPr lang="ko-Kore-US" altLang="en-US" b="0" i="0" spc="-150" dirty="0">
                        <a:solidFill>
                          <a:schemeClr val="bg1"/>
                        </a:solidFill>
                        <a:latin typeface="Gothic A1" pitchFamily="2" charset="-127"/>
                        <a:ea typeface="Gothic A1" pitchFamily="2" charset="-127"/>
                        <a:cs typeface="Gothic A1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2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b="0" i="0" spc="-150" dirty="0" err="1">
                          <a:solidFill>
                            <a:srgbClr val="024BC7"/>
                          </a:solidFill>
                          <a:latin typeface="Gothic A1" pitchFamily="2" charset="-127"/>
                          <a:ea typeface="Gothic A1" pitchFamily="2" charset="-127"/>
                          <a:cs typeface="Gothic A1" pitchFamily="2" charset="-127"/>
                        </a:rPr>
                        <a:t>MinMax</a:t>
                      </a:r>
                      <a:endParaRPr lang="ko-Kore-US" altLang="en-US" b="0" i="0" spc="-150" dirty="0">
                        <a:solidFill>
                          <a:srgbClr val="024BC7"/>
                        </a:solidFill>
                        <a:latin typeface="Gothic A1" pitchFamily="2" charset="-127"/>
                        <a:ea typeface="Gothic A1" pitchFamily="2" charset="-127"/>
                        <a:cs typeface="Gothic A1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335906"/>
                  </a:ext>
                </a:extLst>
              </a:tr>
            </a:tbl>
          </a:graphicData>
        </a:graphic>
      </p:graphicFrame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9B03454-0DF9-CC0D-24F8-C2C6A2279336}"/>
              </a:ext>
            </a:extLst>
          </p:cNvPr>
          <p:cNvCxnSpPr>
            <a:cxnSpLocks/>
          </p:cNvCxnSpPr>
          <p:nvPr/>
        </p:nvCxnSpPr>
        <p:spPr>
          <a:xfrm flipV="1">
            <a:off x="7191550" y="1728197"/>
            <a:ext cx="1706261" cy="10940"/>
          </a:xfrm>
          <a:prstGeom prst="straightConnector1">
            <a:avLst/>
          </a:prstGeom>
          <a:ln w="38100">
            <a:solidFill>
              <a:srgbClr val="024B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B6BF9BF-24D7-399B-63F7-507F9FEF4D77}"/>
              </a:ext>
            </a:extLst>
          </p:cNvPr>
          <p:cNvSpPr txBox="1"/>
          <p:nvPr/>
        </p:nvSpPr>
        <p:spPr>
          <a:xfrm>
            <a:off x="110041" y="4374140"/>
            <a:ext cx="2440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sz="3200" spc="-150" dirty="0">
                <a:solidFill>
                  <a:schemeClr val="bg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I.</a:t>
            </a:r>
          </a:p>
          <a:p>
            <a:r>
              <a:rPr kumimoji="1" lang="ko-KR" altLang="en-US" sz="32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부실 정의 </a:t>
            </a:r>
            <a:r>
              <a:rPr kumimoji="1" lang="ko-KR" altLang="en-US" sz="24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및</a:t>
            </a:r>
            <a:r>
              <a:rPr kumimoji="1" lang="ko-KR" altLang="en-US" sz="32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 </a:t>
            </a:r>
            <a:endParaRPr kumimoji="1" lang="en-US" altLang="ko-KR" sz="3200" spc="-15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  <a:p>
            <a:r>
              <a:rPr kumimoji="1" lang="ko-KR" altLang="en-US" sz="32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데이터 처리</a:t>
            </a:r>
            <a:endParaRPr kumimoji="1" lang="ko-Kore-US" altLang="en-US" sz="3200" spc="-15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A34A6E2-4CD5-8931-255B-4A733BB14E82}"/>
              </a:ext>
            </a:extLst>
          </p:cNvPr>
          <p:cNvSpPr/>
          <p:nvPr/>
        </p:nvSpPr>
        <p:spPr>
          <a:xfrm>
            <a:off x="6788111" y="5940670"/>
            <a:ext cx="2348277" cy="3432219"/>
          </a:xfrm>
          <a:prstGeom prst="rect">
            <a:avLst/>
          </a:prstGeom>
          <a:noFill/>
          <a:ln w="38100">
            <a:solidFill>
              <a:srgbClr val="024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000" spc="-150" dirty="0">
                <a:solidFill>
                  <a:srgbClr val="024BC7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Model</a:t>
            </a:r>
          </a:p>
          <a:p>
            <a:pPr algn="ctr"/>
            <a:r>
              <a:rPr kumimoji="1" lang="en-US" altLang="ko-KR" sz="1000" spc="-150" dirty="0">
                <a:solidFill>
                  <a:srgbClr val="024BC7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--------------------------------------</a:t>
            </a:r>
            <a:endParaRPr lang="en-US" altLang="ko-KR" sz="1000" spc="-150" dirty="0">
              <a:solidFill>
                <a:srgbClr val="024BC7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024BC7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Logistic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024BC7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LinearDiscriminant</a:t>
            </a:r>
            <a:endParaRPr lang="en-US" altLang="ko-KR" sz="2000" spc="-150" dirty="0">
              <a:solidFill>
                <a:srgbClr val="024BC7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lang="en-US" altLang="ko-KR" sz="2000" spc="-150" dirty="0">
                <a:solidFill>
                  <a:srgbClr val="024BC7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024BC7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GussianNB</a:t>
            </a:r>
            <a:endParaRPr lang="en-US" altLang="ko-KR" sz="2000" spc="-150" dirty="0">
              <a:solidFill>
                <a:srgbClr val="024BC7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024BC7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Random Forest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024BC7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XGBoost</a:t>
            </a:r>
            <a:endParaRPr lang="en-US" altLang="ko-KR" sz="2000" spc="-150" dirty="0">
              <a:solidFill>
                <a:srgbClr val="024BC7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2F80EF81-AF54-D441-70FC-142B8BDBC92A}"/>
              </a:ext>
            </a:extLst>
          </p:cNvPr>
          <p:cNvCxnSpPr>
            <a:cxnSpLocks/>
          </p:cNvCxnSpPr>
          <p:nvPr/>
        </p:nvCxnSpPr>
        <p:spPr>
          <a:xfrm>
            <a:off x="3371777" y="5447875"/>
            <a:ext cx="11792023" cy="0"/>
          </a:xfrm>
          <a:prstGeom prst="line">
            <a:avLst/>
          </a:prstGeom>
          <a:ln w="63500">
            <a:solidFill>
              <a:srgbClr val="024B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0FC619A-9E1B-685F-56F2-3D5564FB538D}"/>
              </a:ext>
            </a:extLst>
          </p:cNvPr>
          <p:cNvCxnSpPr>
            <a:cxnSpLocks/>
          </p:cNvCxnSpPr>
          <p:nvPr/>
        </p:nvCxnSpPr>
        <p:spPr>
          <a:xfrm>
            <a:off x="6200662" y="7366885"/>
            <a:ext cx="504938" cy="0"/>
          </a:xfrm>
          <a:prstGeom prst="straightConnector1">
            <a:avLst/>
          </a:prstGeom>
          <a:ln w="63500">
            <a:solidFill>
              <a:srgbClr val="024B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3B77E7CF-2A5E-0830-3D01-2A6599FDD8E2}"/>
              </a:ext>
            </a:extLst>
          </p:cNvPr>
          <p:cNvGrpSpPr/>
          <p:nvPr/>
        </p:nvGrpSpPr>
        <p:grpSpPr>
          <a:xfrm>
            <a:off x="9329961" y="6579880"/>
            <a:ext cx="1459620" cy="1296134"/>
            <a:chOff x="14097000" y="3588573"/>
            <a:chExt cx="3223352" cy="3205310"/>
          </a:xfrm>
          <a:solidFill>
            <a:schemeClr val="bg1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3DEEBAE-7F2B-27D3-79E9-C4328FAD0249}"/>
                </a:ext>
              </a:extLst>
            </p:cNvPr>
            <p:cNvSpPr/>
            <p:nvPr/>
          </p:nvSpPr>
          <p:spPr>
            <a:xfrm>
              <a:off x="14097000" y="3588573"/>
              <a:ext cx="1546949" cy="154694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24B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US" b="1" spc="-150" dirty="0">
                  <a:solidFill>
                    <a:srgbClr val="024BC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TP</a:t>
              </a:r>
              <a:endParaRPr kumimoji="1" lang="ko-Kore-US" altLang="en-US" b="1" spc="-150" dirty="0">
                <a:solidFill>
                  <a:srgbClr val="024BC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E5CAB5A-B729-DAF3-71BC-80EBB6F2F225}"/>
                </a:ext>
              </a:extLst>
            </p:cNvPr>
            <p:cNvSpPr/>
            <p:nvPr/>
          </p:nvSpPr>
          <p:spPr>
            <a:xfrm>
              <a:off x="15773403" y="3588573"/>
              <a:ext cx="1546949" cy="1546949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US" b="1" spc="-15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FN</a:t>
              </a:r>
              <a:endParaRPr kumimoji="1" lang="ko-Kore-US" altLang="en-US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BE11BAFA-8F38-57DF-4A5A-865CCC017B7A}"/>
                </a:ext>
              </a:extLst>
            </p:cNvPr>
            <p:cNvSpPr/>
            <p:nvPr/>
          </p:nvSpPr>
          <p:spPr>
            <a:xfrm>
              <a:off x="14097000" y="5246934"/>
              <a:ext cx="1546949" cy="1546949"/>
            </a:xfrm>
            <a:prstGeom prst="rect">
              <a:avLst/>
            </a:prstGeom>
            <a:grpFill/>
            <a:ln>
              <a:solidFill>
                <a:srgbClr val="024B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US" b="1" spc="-150" dirty="0">
                  <a:solidFill>
                    <a:srgbClr val="024BC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FP</a:t>
              </a:r>
              <a:endParaRPr kumimoji="1" lang="ko-Kore-US" altLang="en-US" b="1" spc="-150" dirty="0">
                <a:solidFill>
                  <a:srgbClr val="024BC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7D5454E-EC0E-2F33-9184-CD9022B2EFAE}"/>
                </a:ext>
              </a:extLst>
            </p:cNvPr>
            <p:cNvSpPr/>
            <p:nvPr/>
          </p:nvSpPr>
          <p:spPr>
            <a:xfrm>
              <a:off x="15773400" y="5246934"/>
              <a:ext cx="1546949" cy="1546949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24B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US" b="1" spc="-15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TN</a:t>
              </a:r>
              <a:endParaRPr kumimoji="1" lang="ko-Kore-US" altLang="en-US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018DABE-8175-79E1-71CE-5EA09A867426}"/>
              </a:ext>
            </a:extLst>
          </p:cNvPr>
          <p:cNvSpPr/>
          <p:nvPr/>
        </p:nvSpPr>
        <p:spPr>
          <a:xfrm>
            <a:off x="9301655" y="5960691"/>
            <a:ext cx="1590081" cy="440545"/>
          </a:xfrm>
          <a:prstGeom prst="rect">
            <a:avLst/>
          </a:prstGeom>
          <a:noFill/>
          <a:ln w="38100">
            <a:solidFill>
              <a:srgbClr val="024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pc="-150" dirty="0">
                <a:solidFill>
                  <a:srgbClr val="024BC7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성과평가</a:t>
            </a:r>
            <a:endParaRPr kumimoji="1" lang="ko-Kore-US" altLang="en-US" sz="2400" spc="-150" dirty="0">
              <a:solidFill>
                <a:srgbClr val="024BC7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AD483BC-9773-0585-7165-2155D9025CBF}"/>
              </a:ext>
            </a:extLst>
          </p:cNvPr>
          <p:cNvSpPr/>
          <p:nvPr/>
        </p:nvSpPr>
        <p:spPr>
          <a:xfrm>
            <a:off x="11074399" y="5960691"/>
            <a:ext cx="2347341" cy="440545"/>
          </a:xfrm>
          <a:prstGeom prst="rect">
            <a:avLst/>
          </a:prstGeom>
          <a:noFill/>
          <a:ln w="38100">
            <a:solidFill>
              <a:srgbClr val="024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400" spc="-150" dirty="0">
                <a:solidFill>
                  <a:srgbClr val="024BC7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Model </a:t>
            </a:r>
            <a:r>
              <a:rPr kumimoji="1" lang="ko-KR" altLang="en-US" sz="2400" spc="-150" dirty="0">
                <a:solidFill>
                  <a:srgbClr val="024BC7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최적화</a:t>
            </a:r>
            <a:endParaRPr kumimoji="1" lang="ko-Kore-US" altLang="en-US" sz="2400" spc="-150" dirty="0">
              <a:solidFill>
                <a:srgbClr val="024BC7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C85E9BB-272F-CD8A-A386-8B2F21993BC5}"/>
              </a:ext>
            </a:extLst>
          </p:cNvPr>
          <p:cNvSpPr txBox="1"/>
          <p:nvPr/>
        </p:nvSpPr>
        <p:spPr>
          <a:xfrm>
            <a:off x="10955041" y="6563063"/>
            <a:ext cx="306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US" dirty="0" err="1">
                <a:solidFill>
                  <a:srgbClr val="024BC7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GridSearchCV</a:t>
            </a:r>
            <a:endParaRPr kumimoji="1" lang="en-US" altLang="ko-Kore-US" dirty="0">
              <a:solidFill>
                <a:srgbClr val="024BC7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C2CF48F-8012-65A1-85FD-E87A800FDE91}"/>
              </a:ext>
            </a:extLst>
          </p:cNvPr>
          <p:cNvSpPr txBox="1"/>
          <p:nvPr/>
        </p:nvSpPr>
        <p:spPr>
          <a:xfrm>
            <a:off x="9301655" y="7884036"/>
            <a:ext cx="3069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US" dirty="0">
                <a:solidFill>
                  <a:srgbClr val="024BC7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US" dirty="0">
                <a:solidFill>
                  <a:srgbClr val="024BC7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US" dirty="0">
                <a:solidFill>
                  <a:srgbClr val="024BC7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US" dirty="0">
                <a:solidFill>
                  <a:srgbClr val="024BC7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F1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US" dirty="0">
                <a:solidFill>
                  <a:srgbClr val="024BC7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ROC AUC</a:t>
            </a:r>
            <a:endParaRPr kumimoji="1" lang="ko-Kore-US" altLang="en-US" dirty="0">
              <a:solidFill>
                <a:srgbClr val="024BC7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02B9CAE-E188-7B03-1305-04D07F801597}"/>
              </a:ext>
            </a:extLst>
          </p:cNvPr>
          <p:cNvSpPr/>
          <p:nvPr/>
        </p:nvSpPr>
        <p:spPr>
          <a:xfrm>
            <a:off x="11074399" y="7386788"/>
            <a:ext cx="2347341" cy="440545"/>
          </a:xfrm>
          <a:prstGeom prst="rect">
            <a:avLst/>
          </a:prstGeom>
          <a:noFill/>
          <a:ln w="38100">
            <a:solidFill>
              <a:srgbClr val="024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spc="-150" dirty="0">
                <a:solidFill>
                  <a:srgbClr val="024BC7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교차검증</a:t>
            </a:r>
            <a:endParaRPr kumimoji="1" lang="ko-Kore-US" altLang="en-US" sz="2400" spc="-150" dirty="0">
              <a:solidFill>
                <a:srgbClr val="024BC7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2B621B16-D894-3AAF-0BB9-7F07F78862C7}"/>
              </a:ext>
            </a:extLst>
          </p:cNvPr>
          <p:cNvSpPr/>
          <p:nvPr/>
        </p:nvSpPr>
        <p:spPr>
          <a:xfrm>
            <a:off x="13973237" y="6265311"/>
            <a:ext cx="2733099" cy="2733099"/>
          </a:xfrm>
          <a:prstGeom prst="ellipse">
            <a:avLst/>
          </a:prstGeom>
          <a:solidFill>
            <a:srgbClr val="024BC7"/>
          </a:solidFill>
          <a:ln>
            <a:solidFill>
              <a:srgbClr val="024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 sz="3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최적</a:t>
            </a:r>
            <a:r>
              <a:rPr kumimoji="1" lang="ko-KR" altLang="en-US" sz="3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endParaRPr kumimoji="1" lang="en-US" altLang="ko-KR" sz="3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kumimoji="1" lang="ko-KR" altLang="en-US" sz="30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모델 선정</a:t>
            </a:r>
            <a:endParaRPr kumimoji="1" lang="ko-Kore-US" altLang="en-US" sz="3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F91B339B-09F1-2D4F-99B4-F07B535D5712}"/>
              </a:ext>
            </a:extLst>
          </p:cNvPr>
          <p:cNvGrpSpPr/>
          <p:nvPr/>
        </p:nvGrpSpPr>
        <p:grpSpPr>
          <a:xfrm>
            <a:off x="4155193" y="3037299"/>
            <a:ext cx="1881036" cy="1298803"/>
            <a:chOff x="780499" y="2951026"/>
            <a:chExt cx="3130279" cy="2161371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A588FC5D-BACA-20DF-F43F-0907B4C088BB}"/>
                </a:ext>
              </a:extLst>
            </p:cNvPr>
            <p:cNvSpPr/>
            <p:nvPr/>
          </p:nvSpPr>
          <p:spPr>
            <a:xfrm>
              <a:off x="786578" y="2951026"/>
              <a:ext cx="3124200" cy="1676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ko-Kore-US" sz="300" dirty="0"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  <a:p>
              <a:pPr algn="ctr"/>
              <a:r>
                <a:rPr kumimoji="1" lang="en-US" altLang="ko-Kore-US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2012-2021</a:t>
              </a:r>
              <a:endParaRPr kumimoji="1" lang="ko-Kore-US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AEDA55E2-6B97-1D2F-CF59-61BE08AA38AF}"/>
                </a:ext>
              </a:extLst>
            </p:cNvPr>
            <p:cNvSpPr/>
            <p:nvPr/>
          </p:nvSpPr>
          <p:spPr>
            <a:xfrm>
              <a:off x="780499" y="3616811"/>
              <a:ext cx="3124200" cy="14955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US" sz="2000" b="1" spc="-150" dirty="0">
                  <a:solidFill>
                    <a:schemeClr val="tx1"/>
                  </a:solidFill>
                  <a:latin typeface="Gothic A1" pitchFamily="2" charset="-127"/>
                  <a:ea typeface="Gothic A1" pitchFamily="2" charset="-127"/>
                  <a:cs typeface="Gothic A1" pitchFamily="2" charset="-127"/>
                </a:rPr>
                <a:t>Dataset </a:t>
              </a:r>
            </a:p>
            <a:p>
              <a:pPr algn="ctr"/>
              <a:r>
                <a:rPr kumimoji="1" lang="en-US" altLang="ko-Kore-US" sz="1500" b="1" spc="-150" dirty="0">
                  <a:solidFill>
                    <a:schemeClr val="tx1"/>
                  </a:solidFill>
                  <a:latin typeface="Gothic A1" pitchFamily="2" charset="-127"/>
                  <a:ea typeface="Gothic A1" pitchFamily="2" charset="-127"/>
                  <a:cs typeface="Gothic A1" pitchFamily="2" charset="-127"/>
                </a:rPr>
                <a:t>KOSDAQ </a:t>
              </a:r>
              <a:endParaRPr kumimoji="1" lang="ko-Kore-US" altLang="en-US" sz="1500" b="1" spc="-150" dirty="0">
                <a:solidFill>
                  <a:schemeClr val="tx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D8A2035E-1E61-9ACF-1FDD-C8AA609E9355}"/>
              </a:ext>
            </a:extLst>
          </p:cNvPr>
          <p:cNvGrpSpPr/>
          <p:nvPr/>
        </p:nvGrpSpPr>
        <p:grpSpPr>
          <a:xfrm>
            <a:off x="4116682" y="6686643"/>
            <a:ext cx="1881038" cy="1298803"/>
            <a:chOff x="780497" y="2951026"/>
            <a:chExt cx="3130281" cy="2161371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4F035747-868D-10F3-CD83-B30DD27879FD}"/>
                </a:ext>
              </a:extLst>
            </p:cNvPr>
            <p:cNvSpPr/>
            <p:nvPr/>
          </p:nvSpPr>
          <p:spPr>
            <a:xfrm>
              <a:off x="786578" y="2951026"/>
              <a:ext cx="3124200" cy="16764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ko-Kore-US" sz="300" dirty="0"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  <a:p>
              <a:pPr algn="ctr"/>
              <a:r>
                <a:rPr kumimoji="1" lang="en-US" altLang="ko-Kore-US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2012-2021</a:t>
              </a:r>
              <a:endParaRPr kumimoji="1" lang="ko-Kore-US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53ACA2-6A61-6403-7B25-87DDB657487D}"/>
                </a:ext>
              </a:extLst>
            </p:cNvPr>
            <p:cNvSpPr/>
            <p:nvPr/>
          </p:nvSpPr>
          <p:spPr>
            <a:xfrm>
              <a:off x="780497" y="3616811"/>
              <a:ext cx="3130281" cy="14955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US" sz="2000" b="1" spc="-150" dirty="0">
                  <a:solidFill>
                    <a:schemeClr val="tx1"/>
                  </a:solidFill>
                  <a:latin typeface="Gothic A1" pitchFamily="2" charset="-127"/>
                  <a:ea typeface="Gothic A1" pitchFamily="2" charset="-127"/>
                  <a:cs typeface="Gothic A1" pitchFamily="2" charset="-127"/>
                </a:rPr>
                <a:t>Dataset </a:t>
              </a:r>
            </a:p>
            <a:p>
              <a:pPr algn="ctr"/>
              <a:r>
                <a:rPr kumimoji="1" lang="en-US" altLang="ko-Kore-US" sz="1500" b="1" spc="-150" dirty="0">
                  <a:solidFill>
                    <a:schemeClr val="tx1"/>
                  </a:solidFill>
                  <a:latin typeface="Gothic A1" pitchFamily="2" charset="-127"/>
                  <a:ea typeface="Gothic A1" pitchFamily="2" charset="-127"/>
                  <a:cs typeface="Gothic A1" pitchFamily="2" charset="-127"/>
                </a:rPr>
                <a:t>KOSDAQ </a:t>
              </a:r>
              <a:endParaRPr kumimoji="1" lang="ko-Kore-US" altLang="en-US" sz="1500" b="1" spc="-150" dirty="0">
                <a:solidFill>
                  <a:schemeClr val="tx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3861AE6-AE01-B4C8-158E-E709D8A9753B}"/>
              </a:ext>
            </a:extLst>
          </p:cNvPr>
          <p:cNvSpPr txBox="1"/>
          <p:nvPr/>
        </p:nvSpPr>
        <p:spPr>
          <a:xfrm>
            <a:off x="10951154" y="8047582"/>
            <a:ext cx="306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US" dirty="0">
                <a:solidFill>
                  <a:srgbClr val="024BC7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5-Fold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B7FD1-7FAE-24CF-B449-EADC30B599FB}"/>
              </a:ext>
            </a:extLst>
          </p:cNvPr>
          <p:cNvSpPr txBox="1"/>
          <p:nvPr/>
        </p:nvSpPr>
        <p:spPr>
          <a:xfrm>
            <a:off x="14606993" y="4371010"/>
            <a:ext cx="3365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III.</a:t>
            </a:r>
          </a:p>
          <a:p>
            <a:pPr algn="r"/>
            <a:r>
              <a:rPr kumimoji="1" lang="en-US" altLang="ko-Kore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Scoring &amp; Detection</a:t>
            </a:r>
          </a:p>
        </p:txBody>
      </p:sp>
    </p:spTree>
    <p:extLst>
      <p:ext uri="{BB962C8B-B14F-4D97-AF65-F5344CB8AC3E}">
        <p14:creationId xmlns:p14="http://schemas.microsoft.com/office/powerpoint/2010/main" val="168011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신한AI, 보다 나은 금융 생활을 위한 AI 서비스 아이디어 경진대회 - DACON">
            <a:extLst>
              <a:ext uri="{FF2B5EF4-FFF2-40B4-BE49-F238E27FC236}">
                <a16:creationId xmlns:a16="http://schemas.microsoft.com/office/drawing/2014/main" id="{3036E6B9-E583-9BAC-DC5B-BD7B93DE4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0"/>
            <a:ext cx="16789122" cy="1093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A1903B-F5F2-8DBD-8DD2-6E7E63C4219B}"/>
              </a:ext>
            </a:extLst>
          </p:cNvPr>
          <p:cNvSpPr/>
          <p:nvPr/>
        </p:nvSpPr>
        <p:spPr>
          <a:xfrm rot="889631">
            <a:off x="-6705601" y="-3780443"/>
            <a:ext cx="18288000" cy="1562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2FD78FC4-0231-C260-DB0B-F382C93931F0}"/>
              </a:ext>
            </a:extLst>
          </p:cNvPr>
          <p:cNvSpPr txBox="1"/>
          <p:nvPr/>
        </p:nvSpPr>
        <p:spPr>
          <a:xfrm>
            <a:off x="1066800" y="1333500"/>
            <a:ext cx="2743200" cy="97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8000" b="1" spc="-300" dirty="0">
                <a:latin typeface="S-Core Dream 8 Heavy" panose="020B0503030302020204" pitchFamily="34" charset="-127"/>
                <a:ea typeface="S-Core Dream 8 Heavy" panose="020B0503030302020204" pitchFamily="34" charset="-127"/>
                <a:cs typeface="Gothic A1 Black" charset="-127"/>
              </a:rPr>
              <a:t>Index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3C3F72-8F76-CDA0-AD95-E9BD0A85AF51}"/>
              </a:ext>
            </a:extLst>
          </p:cNvPr>
          <p:cNvSpPr txBox="1"/>
          <p:nvPr/>
        </p:nvSpPr>
        <p:spPr>
          <a:xfrm>
            <a:off x="1066800" y="2705100"/>
            <a:ext cx="9144000" cy="564244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914400" indent="-914400">
              <a:lnSpc>
                <a:spcPts val="7475"/>
              </a:lnSpc>
              <a:buFont typeface="Wingdings" pitchFamily="2" charset="2"/>
              <a:buChar char="q"/>
            </a:pPr>
            <a:r>
              <a:rPr lang="ko-KR" altLang="en-US" sz="35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제안배경 </a:t>
            </a:r>
            <a:r>
              <a:rPr lang="en-US" altLang="ko-KR" sz="35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&amp; </a:t>
            </a:r>
            <a:r>
              <a:rPr lang="ko-KR" altLang="en-US" sz="35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서비스 </a:t>
            </a:r>
            <a:r>
              <a:rPr lang="en-US" altLang="ko-KR" sz="35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Preview</a:t>
            </a:r>
          </a:p>
          <a:p>
            <a:pPr marL="914400" indent="-914400">
              <a:lnSpc>
                <a:spcPts val="7475"/>
              </a:lnSpc>
              <a:buFont typeface="Wingdings" pitchFamily="2" charset="2"/>
              <a:buChar char="q"/>
            </a:pPr>
            <a:r>
              <a:rPr lang="en-US" altLang="ko-KR" sz="35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Workflow</a:t>
            </a:r>
          </a:p>
          <a:p>
            <a:pPr marL="914400" indent="-914400">
              <a:lnSpc>
                <a:spcPts val="7475"/>
              </a:lnSpc>
              <a:buFont typeface="Wingdings" pitchFamily="2" charset="2"/>
              <a:buChar char="q"/>
            </a:pPr>
            <a:r>
              <a:rPr lang="en-US" altLang="ko-KR" sz="35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Part I. </a:t>
            </a:r>
            <a:r>
              <a:rPr lang="ko-KR" altLang="en-US" sz="35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부실기업 정의</a:t>
            </a:r>
            <a:r>
              <a:rPr lang="en-US" altLang="ko-KR" sz="35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 &amp; </a:t>
            </a:r>
            <a:r>
              <a:rPr lang="ko-KR" altLang="en-US" sz="3500" spc="-3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데이터전처리</a:t>
            </a:r>
            <a:endParaRPr lang="en-US" altLang="ko-KR" sz="3500" spc="-30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 Medium" pitchFamily="2" charset="-127"/>
            </a:endParaRPr>
          </a:p>
          <a:p>
            <a:pPr marL="914400" indent="-914400">
              <a:lnSpc>
                <a:spcPts val="7475"/>
              </a:lnSpc>
              <a:buFont typeface="Wingdings" pitchFamily="2" charset="2"/>
              <a:buChar char="q"/>
            </a:pPr>
            <a:r>
              <a:rPr lang="en-US" altLang="ko-KR" sz="35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Part II. Modeling</a:t>
            </a:r>
            <a:r>
              <a:rPr lang="ko-KR" altLang="en-US" sz="35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 </a:t>
            </a:r>
            <a:r>
              <a:rPr lang="en-US" altLang="ko-KR" sz="35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by Machine Learning</a:t>
            </a:r>
          </a:p>
          <a:p>
            <a:pPr marL="914400" indent="-914400">
              <a:lnSpc>
                <a:spcPts val="7475"/>
              </a:lnSpc>
              <a:buFont typeface="Wingdings" pitchFamily="2" charset="2"/>
              <a:buChar char="q"/>
            </a:pPr>
            <a:r>
              <a:rPr lang="en-US" altLang="ko-KR" sz="35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Part III. Scoring  &amp; Detection</a:t>
            </a:r>
          </a:p>
          <a:p>
            <a:pPr marL="914400" indent="-914400">
              <a:lnSpc>
                <a:spcPts val="7475"/>
              </a:lnSpc>
              <a:buFont typeface="Wingdings" pitchFamily="2" charset="2"/>
              <a:buChar char="q"/>
            </a:pPr>
            <a:r>
              <a:rPr lang="ko-KR" altLang="en-US" sz="35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마무리</a:t>
            </a:r>
            <a:endParaRPr lang="en-US" altLang="ko-KR" sz="3500" spc="-30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 Medium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55592E-5E3F-32BC-42BE-52B778F1626C}"/>
              </a:ext>
            </a:extLst>
          </p:cNvPr>
          <p:cNvSpPr/>
          <p:nvPr/>
        </p:nvSpPr>
        <p:spPr>
          <a:xfrm rot="895309">
            <a:off x="11474324" y="-842499"/>
            <a:ext cx="18288000" cy="1562100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F10D4A18-27D7-3F32-31D7-FEE546E242DA}"/>
              </a:ext>
            </a:extLst>
          </p:cNvPr>
          <p:cNvCxnSpPr>
            <a:cxnSpLocks/>
          </p:cNvCxnSpPr>
          <p:nvPr/>
        </p:nvCxnSpPr>
        <p:spPr>
          <a:xfrm flipV="1">
            <a:off x="685800" y="1181100"/>
            <a:ext cx="0" cy="914400"/>
          </a:xfrm>
          <a:prstGeom prst="line">
            <a:avLst/>
          </a:prstGeom>
          <a:ln w="63500">
            <a:solidFill>
              <a:srgbClr val="0017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7A34F5-5B00-217C-B829-BA958622F9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54372" y="-1809804"/>
            <a:ext cx="5842344" cy="598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95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3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EFA6DC0B-E04E-622E-2BC0-36C3CB243AAA}"/>
              </a:ext>
            </a:extLst>
          </p:cNvPr>
          <p:cNvGrpSpPr/>
          <p:nvPr/>
        </p:nvGrpSpPr>
        <p:grpSpPr>
          <a:xfrm>
            <a:off x="-2345432" y="-1589617"/>
            <a:ext cx="22978864" cy="13525500"/>
            <a:chOff x="-3657600" y="-739515"/>
            <a:chExt cx="22040951" cy="12420600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2BC7D35A-7B72-B872-E152-F27F2178FC58}"/>
                </a:ext>
              </a:extLst>
            </p:cNvPr>
            <p:cNvSpPr/>
            <p:nvPr/>
          </p:nvSpPr>
          <p:spPr>
            <a:xfrm>
              <a:off x="-3657600" y="-739515"/>
              <a:ext cx="12973151" cy="12420325"/>
            </a:xfrm>
            <a:prstGeom prst="ellipse">
              <a:avLst/>
            </a:prstGeom>
            <a:gradFill flip="none" rotWithShape="1">
              <a:gsLst>
                <a:gs pos="0">
                  <a:srgbClr val="0017EC"/>
                </a:gs>
                <a:gs pos="69000">
                  <a:srgbClr val="5565F2"/>
                </a:gs>
                <a:gs pos="100000">
                  <a:schemeClr val="accent1">
                    <a:lumMod val="0"/>
                    <a:lumOff val="10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0017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sz="25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4F1F154-4B1E-AD8D-B81B-63958C915CB5}"/>
                </a:ext>
              </a:extLst>
            </p:cNvPr>
            <p:cNvSpPr/>
            <p:nvPr/>
          </p:nvSpPr>
          <p:spPr>
            <a:xfrm>
              <a:off x="876300" y="-739515"/>
              <a:ext cx="12973151" cy="1242032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24B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500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모델에 사용할</a:t>
              </a:r>
              <a:endParaRPr kumimoji="1" lang="en-US" altLang="ko-KR" sz="25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  <a:p>
              <a:pPr algn="ctr"/>
              <a:r>
                <a:rPr kumimoji="1" lang="en-US" altLang="ko-KR" sz="2500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Feature</a:t>
              </a:r>
            </a:p>
            <a:p>
              <a:pPr algn="ctr"/>
              <a:r>
                <a:rPr kumimoji="1" lang="ko-KR" altLang="en-US" sz="2500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선정</a:t>
              </a:r>
              <a:endParaRPr kumimoji="1" lang="en-US" altLang="ko-KR" sz="25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21010503-C29C-FFED-00E7-FF9872B1A54C}"/>
                </a:ext>
              </a:extLst>
            </p:cNvPr>
            <p:cNvSpPr/>
            <p:nvPr/>
          </p:nvSpPr>
          <p:spPr>
            <a:xfrm>
              <a:off x="5410200" y="-739515"/>
              <a:ext cx="12973151" cy="12420600"/>
            </a:xfrm>
            <a:prstGeom prst="ellipse">
              <a:avLst/>
            </a:prstGeom>
            <a:gradFill flip="none" rotWithShape="1">
              <a:gsLst>
                <a:gs pos="31000">
                  <a:schemeClr val="tx2">
                    <a:lumMod val="40000"/>
                    <a:lumOff val="60000"/>
                  </a:schemeClr>
                </a:gs>
                <a:gs pos="91000">
                  <a:schemeClr val="accent1">
                    <a:lumMod val="0"/>
                    <a:lumOff val="10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sz="25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8F8FD1-9DD6-D252-69E3-B3E0A027C7FC}"/>
              </a:ext>
            </a:extLst>
          </p:cNvPr>
          <p:cNvSpPr txBox="1"/>
          <p:nvPr/>
        </p:nvSpPr>
        <p:spPr>
          <a:xfrm>
            <a:off x="3134909" y="4383357"/>
            <a:ext cx="4043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sz="3200" spc="-150" dirty="0">
                <a:solidFill>
                  <a:srgbClr val="024BC7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II.</a:t>
            </a:r>
          </a:p>
          <a:p>
            <a:r>
              <a:rPr kumimoji="1" lang="en-US" altLang="ko-Kore-US" sz="3200" spc="-150" dirty="0">
                <a:solidFill>
                  <a:srgbClr val="024BC7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MODELING</a:t>
            </a:r>
          </a:p>
          <a:p>
            <a:r>
              <a:rPr kumimoji="1" lang="en-US" altLang="ko-Kore-US" sz="3200" spc="-150" dirty="0">
                <a:solidFill>
                  <a:srgbClr val="024BC7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by Machine Learning</a:t>
            </a:r>
            <a:endParaRPr kumimoji="1" lang="ko-Kore-US" altLang="en-US" sz="3200" spc="-150" dirty="0">
              <a:solidFill>
                <a:srgbClr val="024BC7"/>
              </a:solidFill>
              <a:latin typeface="Gothic A1" pitchFamily="2" charset="-127"/>
              <a:ea typeface="Gothic A1" pitchFamily="2" charset="-127"/>
              <a:cs typeface="Gothic A1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CC7292F-5B8B-5A1D-6D4D-A4A82FF28B42}"/>
              </a:ext>
            </a:extLst>
          </p:cNvPr>
          <p:cNvGrpSpPr/>
          <p:nvPr/>
        </p:nvGrpSpPr>
        <p:grpSpPr>
          <a:xfrm>
            <a:off x="12115800" y="64829"/>
            <a:ext cx="2667000" cy="1221886"/>
            <a:chOff x="12725400" y="35414"/>
            <a:chExt cx="2667000" cy="1221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0F6C32-9E5F-F2E7-6133-E304DBC6BF3A}"/>
                </a:ext>
              </a:extLst>
            </p:cNvPr>
            <p:cNvSpPr txBox="1"/>
            <p:nvPr/>
          </p:nvSpPr>
          <p:spPr>
            <a:xfrm>
              <a:off x="12725400" y="35414"/>
              <a:ext cx="2667000" cy="11695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US" sz="3500" b="1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III. Scoring</a:t>
              </a:r>
            </a:p>
            <a:p>
              <a:r>
                <a:rPr kumimoji="1" lang="en-US" altLang="en-US" sz="3500" b="1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&amp; Detection</a:t>
              </a:r>
              <a:endParaRPr kumimoji="1" lang="ko-Kore-US" altLang="en-US" sz="3500" b="1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133B5EF8-AB92-48B7-50F9-F44496822915}"/>
                </a:ext>
              </a:extLst>
            </p:cNvPr>
            <p:cNvCxnSpPr>
              <a:cxnSpLocks/>
            </p:cNvCxnSpPr>
            <p:nvPr/>
          </p:nvCxnSpPr>
          <p:spPr>
            <a:xfrm>
              <a:off x="12725400" y="1257300"/>
              <a:ext cx="26670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AC09AE-CC8A-E1B5-8C80-B463C21808E3}"/>
              </a:ext>
            </a:extLst>
          </p:cNvPr>
          <p:cNvSpPr/>
          <p:nvPr/>
        </p:nvSpPr>
        <p:spPr>
          <a:xfrm>
            <a:off x="8649909" y="4613614"/>
            <a:ext cx="9254660" cy="133940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   </a:t>
            </a:r>
            <a:r>
              <a:rPr kumimoji="1" lang="ko-KR" altLang="en-US" sz="2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전체적 기업 평균을</a:t>
            </a:r>
            <a:r>
              <a:rPr kumimoji="1" lang="en-US" altLang="ko-KR" sz="2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 </a:t>
            </a:r>
            <a:r>
              <a:rPr kumimoji="1" lang="ko-KR" altLang="en-US" sz="2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등급화</a:t>
            </a:r>
            <a:endParaRPr kumimoji="1" lang="ko-Kore-US" altLang="en-US" sz="2500" spc="-15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5CD8E-C1E5-03AD-CAEA-0DE3EB852770}"/>
              </a:ext>
            </a:extLst>
          </p:cNvPr>
          <p:cNvSpPr/>
          <p:nvPr/>
        </p:nvSpPr>
        <p:spPr>
          <a:xfrm>
            <a:off x="8575840" y="2657703"/>
            <a:ext cx="2083568" cy="830671"/>
          </a:xfrm>
          <a:prstGeom prst="rect">
            <a:avLst/>
          </a:prstGeom>
          <a:solidFill>
            <a:srgbClr val="92D05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500" spc="-150" dirty="0">
                <a:solidFill>
                  <a:schemeClr val="tx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KOSDAQ</a:t>
            </a:r>
            <a:endParaRPr kumimoji="1" lang="ko-Kore-US" altLang="en-US" spc="-150" dirty="0">
              <a:solidFill>
                <a:schemeClr val="tx1"/>
              </a:solidFill>
              <a:latin typeface="Gothic A1" pitchFamily="2" charset="-127"/>
              <a:ea typeface="Gothic A1" pitchFamily="2" charset="-127"/>
              <a:cs typeface="Gothic A1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F01560E-D556-59B7-3BE0-875E83DC87DF}"/>
              </a:ext>
            </a:extLst>
          </p:cNvPr>
          <p:cNvCxnSpPr>
            <a:endCxn id="27" idx="1"/>
          </p:cNvCxnSpPr>
          <p:nvPr/>
        </p:nvCxnSpPr>
        <p:spPr>
          <a:xfrm>
            <a:off x="10759811" y="3073040"/>
            <a:ext cx="539215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30D9CC9-6943-DE4C-BA05-680FA435BA3E}"/>
              </a:ext>
            </a:extLst>
          </p:cNvPr>
          <p:cNvSpPr/>
          <p:nvPr/>
        </p:nvSpPr>
        <p:spPr>
          <a:xfrm>
            <a:off x="16151968" y="2135241"/>
            <a:ext cx="1752600" cy="187559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부실징후 기업군 분류</a:t>
            </a:r>
            <a:endParaRPr kumimoji="1" lang="ko-Kore-US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967C93-E49D-81CF-E76D-476E4D77EC3F}"/>
              </a:ext>
            </a:extLst>
          </p:cNvPr>
          <p:cNvSpPr/>
          <p:nvPr/>
        </p:nvSpPr>
        <p:spPr>
          <a:xfrm>
            <a:off x="11131310" y="2120543"/>
            <a:ext cx="4642090" cy="19049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Scoring: </a:t>
            </a:r>
            <a:r>
              <a:rPr kumimoji="1"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개별기업 부실점수</a:t>
            </a:r>
            <a:r>
              <a:rPr kumimoji="1"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 </a:t>
            </a:r>
          </a:p>
          <a:p>
            <a:pPr algn="ctr"/>
            <a:endParaRPr kumimoji="1" lang="en-US" altLang="ko-Kore-US" sz="800" spc="-150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  <a:p>
            <a:pPr marL="457200" indent="-457200">
              <a:buAutoNum type="arabicPeriod"/>
            </a:pP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Features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의 가중치 도출</a:t>
            </a:r>
            <a:endParaRPr kumimoji="1"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  <a:p>
            <a:pPr marL="457200" indent="-457200">
              <a:buAutoNum type="arabicPeriod"/>
            </a:pP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0~100</a:t>
            </a:r>
            <a:r>
              <a:rPr kumimoji="1"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 범위내로</a:t>
            </a:r>
            <a:r>
              <a:rPr kumimoji="1"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 Scoring</a:t>
            </a:r>
          </a:p>
        </p:txBody>
      </p:sp>
      <p:graphicFrame>
        <p:nvGraphicFramePr>
          <p:cNvPr id="32" name="표 32">
            <a:extLst>
              <a:ext uri="{FF2B5EF4-FFF2-40B4-BE49-F238E27FC236}">
                <a16:creationId xmlns:a16="http://schemas.microsoft.com/office/drawing/2014/main" id="{E5B5B996-660D-3D80-946C-CDA4F6BF5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578793"/>
              </p:ext>
            </p:extLst>
          </p:nvPr>
        </p:nvGraphicFramePr>
        <p:xfrm>
          <a:off x="12993314" y="4721347"/>
          <a:ext cx="4798171" cy="1123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77385227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7292256"/>
                    </a:ext>
                  </a:extLst>
                </a:gridCol>
                <a:gridCol w="440503">
                  <a:extLst>
                    <a:ext uri="{9D8B030D-6E8A-4147-A177-3AD203B41FA5}">
                      <a16:colId xmlns:a16="http://schemas.microsoft.com/office/drawing/2014/main" val="1505861697"/>
                    </a:ext>
                  </a:extLst>
                </a:gridCol>
                <a:gridCol w="1235900">
                  <a:extLst>
                    <a:ext uri="{9D8B030D-6E8A-4147-A177-3AD203B41FA5}">
                      <a16:colId xmlns:a16="http://schemas.microsoft.com/office/drawing/2014/main" val="4260774009"/>
                    </a:ext>
                  </a:extLst>
                </a:gridCol>
                <a:gridCol w="683368">
                  <a:extLst>
                    <a:ext uri="{9D8B030D-6E8A-4147-A177-3AD203B41FA5}">
                      <a16:colId xmlns:a16="http://schemas.microsoft.com/office/drawing/2014/main" val="2708411661"/>
                    </a:ext>
                  </a:extLst>
                </a:gridCol>
              </a:tblGrid>
              <a:tr h="374645">
                <a:tc>
                  <a:txBody>
                    <a:bodyPr/>
                    <a:lstStyle/>
                    <a:p>
                      <a:r>
                        <a:rPr lang="en-US" altLang="en-US" sz="1300" b="1" i="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Features</a:t>
                      </a:r>
                      <a:endParaRPr lang="ko-Kore-US" altLang="en-US" sz="1300" b="1" i="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="1" i="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A</a:t>
                      </a:r>
                      <a:r>
                        <a:rPr lang="ko-KR" altLang="en-US" sz="1300" b="1" i="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등급</a:t>
                      </a:r>
                      <a:endParaRPr lang="ko-Kore-US" altLang="en-US" sz="1300" b="1" i="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US" sz="1300" b="1" i="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…</a:t>
                      </a:r>
                      <a:endParaRPr lang="ko-Kore-US" altLang="en-US" sz="1300" b="1" i="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="1" i="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E</a:t>
                      </a:r>
                      <a:r>
                        <a:rPr lang="ko-KR" altLang="en-US" sz="1300" b="1" i="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등급</a:t>
                      </a:r>
                      <a:endParaRPr lang="ko-Kore-US" altLang="en-US" sz="1300" b="1" i="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1" i="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평균</a:t>
                      </a:r>
                      <a:endParaRPr lang="ko-Kore-US" altLang="en-US" sz="1300" b="1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94777"/>
                  </a:ext>
                </a:extLst>
              </a:tr>
              <a:tr h="374645">
                <a:tc>
                  <a:txBody>
                    <a:bodyPr/>
                    <a:lstStyle/>
                    <a:p>
                      <a:r>
                        <a:rPr lang="en-US" altLang="en-US" sz="1300" b="0" i="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CND</a:t>
                      </a:r>
                      <a:endParaRPr lang="ko-Kore-US" altLang="en-US" sz="13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300" b="0" i="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5.46</a:t>
                      </a:r>
                      <a:endParaRPr lang="ko-Kore-US" altLang="en-US" sz="13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US" sz="1300" b="0" i="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…</a:t>
                      </a:r>
                      <a:endParaRPr lang="ko-Kore-US" altLang="en-US" sz="13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300" b="0" i="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203.15</a:t>
                      </a:r>
                      <a:endParaRPr lang="ko-Kore-US" altLang="en-US" sz="13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US" sz="1300" b="0" i="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12.02</a:t>
                      </a:r>
                      <a:endParaRPr lang="ko-Kore-US" altLang="en-US" sz="13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588978"/>
                  </a:ext>
                </a:extLst>
              </a:tr>
              <a:tr h="374645">
                <a:tc>
                  <a:txBody>
                    <a:bodyPr/>
                    <a:lstStyle/>
                    <a:p>
                      <a:r>
                        <a:rPr lang="ko-KR" altLang="en-US" sz="1300" b="0" i="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누적수익성</a:t>
                      </a:r>
                      <a:endParaRPr lang="ko-Kore-US" altLang="en-US" sz="13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300" b="0" i="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55.02</a:t>
                      </a:r>
                      <a:endParaRPr lang="ko-Kore-US" altLang="en-US" sz="13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US" sz="1300" b="0" i="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…</a:t>
                      </a:r>
                      <a:endParaRPr lang="ko-Kore-US" altLang="en-US" sz="13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300" b="0" i="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-288.92</a:t>
                      </a:r>
                      <a:endParaRPr lang="ko-Kore-US" altLang="en-US" sz="13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300" b="0" i="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17.29</a:t>
                      </a:r>
                      <a:endParaRPr lang="ko-Kore-US" altLang="en-US" sz="13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29047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5FF92D-1697-9B75-730C-D3E00C778A2D}"/>
              </a:ext>
            </a:extLst>
          </p:cNvPr>
          <p:cNvSpPr/>
          <p:nvPr/>
        </p:nvSpPr>
        <p:spPr>
          <a:xfrm>
            <a:off x="404697" y="7139040"/>
            <a:ext cx="2109903" cy="1339403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5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최종적으로 선택된</a:t>
            </a:r>
            <a:endParaRPr kumimoji="1" lang="en-US" altLang="ko-Kore-US" sz="2500" spc="-15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  <a:p>
            <a:pPr algn="ctr"/>
            <a:r>
              <a:rPr kumimoji="1" lang="en-US" altLang="ko-Kore-US" sz="25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Features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371999-32A1-A27F-A8AC-AEB5F69C5F05}"/>
              </a:ext>
            </a:extLst>
          </p:cNvPr>
          <p:cNvCxnSpPr>
            <a:cxnSpLocks/>
          </p:cNvCxnSpPr>
          <p:nvPr/>
        </p:nvCxnSpPr>
        <p:spPr>
          <a:xfrm flipV="1">
            <a:off x="2669432" y="5678657"/>
            <a:ext cx="6000479" cy="2130084"/>
          </a:xfrm>
          <a:prstGeom prst="straightConnector1">
            <a:avLst/>
          </a:prstGeom>
          <a:ln w="63500">
            <a:solidFill>
              <a:srgbClr val="024B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A40A101-4D6B-AEF4-A2C0-5DB46AE51B42}"/>
              </a:ext>
            </a:extLst>
          </p:cNvPr>
          <p:cNvSpPr/>
          <p:nvPr/>
        </p:nvSpPr>
        <p:spPr>
          <a:xfrm>
            <a:off x="8649908" y="6513428"/>
            <a:ext cx="2086152" cy="222079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  <a:p>
            <a:pPr algn="ctr"/>
            <a:r>
              <a:rPr kumimoji="1"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A</a:t>
            </a:r>
            <a:r>
              <a:rPr kumimoji="1"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등급</a:t>
            </a:r>
            <a:r>
              <a:rPr kumimoji="1"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/ E</a:t>
            </a:r>
            <a:r>
              <a:rPr kumimoji="1"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등급</a:t>
            </a:r>
            <a:endParaRPr kumimoji="1"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  <a:p>
            <a:pPr algn="ctr"/>
            <a:r>
              <a:rPr kumimoji="1"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기업 투자비교</a:t>
            </a:r>
            <a:endParaRPr kumimoji="1" lang="ko-Kore-US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2D3EB3-FD07-9E36-11EA-1B1BAA67B493}"/>
              </a:ext>
            </a:extLst>
          </p:cNvPr>
          <p:cNvSpPr/>
          <p:nvPr/>
        </p:nvSpPr>
        <p:spPr>
          <a:xfrm>
            <a:off x="15828292" y="6513428"/>
            <a:ext cx="2086152" cy="223924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목표 </a:t>
            </a:r>
            <a:r>
              <a:rPr kumimoji="1"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:</a:t>
            </a:r>
            <a:r>
              <a:rPr kumimoji="1"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 </a:t>
            </a:r>
            <a:endParaRPr kumimoji="1"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  <a:p>
            <a:pPr algn="ctr"/>
            <a:r>
              <a:rPr kumimoji="1"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두 집단간의 </a:t>
            </a:r>
            <a:endParaRPr kumimoji="1"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  <a:p>
            <a:pPr algn="ctr"/>
            <a:r>
              <a:rPr kumimoji="1"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 차이 비교</a:t>
            </a:r>
            <a:r>
              <a:rPr kumimoji="1"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, </a:t>
            </a:r>
            <a:endParaRPr kumimoji="1" lang="en-US" altLang="ko-Kore-US" spc="-15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  <a:p>
            <a:pPr algn="ctr"/>
            <a:r>
              <a:rPr kumimoji="1"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안전성 비교</a:t>
            </a:r>
            <a:endParaRPr kumimoji="1"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0B07501-F83F-B975-7191-BD13BAF383FF}"/>
              </a:ext>
            </a:extLst>
          </p:cNvPr>
          <p:cNvCxnSpPr>
            <a:cxnSpLocks/>
          </p:cNvCxnSpPr>
          <p:nvPr/>
        </p:nvCxnSpPr>
        <p:spPr>
          <a:xfrm flipH="1">
            <a:off x="13792200" y="4010838"/>
            <a:ext cx="3200400" cy="8485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E2C320F-223E-306F-7947-C9A70FF2B801}"/>
              </a:ext>
            </a:extLst>
          </p:cNvPr>
          <p:cNvSpPr/>
          <p:nvPr/>
        </p:nvSpPr>
        <p:spPr>
          <a:xfrm>
            <a:off x="10929184" y="6513428"/>
            <a:ext cx="4689384" cy="4588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전략 </a:t>
            </a:r>
            <a:r>
              <a:rPr kumimoji="1"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:</a:t>
            </a:r>
            <a:r>
              <a:rPr kumimoji="1"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 </a:t>
            </a:r>
            <a:r>
              <a:rPr kumimoji="1"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BUY &amp; HOLD / </a:t>
            </a:r>
            <a:r>
              <a:rPr kumimoji="1"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기간 </a:t>
            </a:r>
            <a:r>
              <a:rPr kumimoji="1"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:</a:t>
            </a:r>
            <a:r>
              <a:rPr kumimoji="1"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 직전 </a:t>
            </a:r>
            <a:r>
              <a:rPr kumimoji="1"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1 </a:t>
            </a:r>
            <a:r>
              <a:rPr kumimoji="1"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년</a:t>
            </a:r>
            <a:endParaRPr kumimoji="1" lang="ko-Kore-US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1C86E1D-CF7C-E0D8-D2C1-17171CFB48D2}"/>
              </a:ext>
            </a:extLst>
          </p:cNvPr>
          <p:cNvSpPr/>
          <p:nvPr/>
        </p:nvSpPr>
        <p:spPr>
          <a:xfrm>
            <a:off x="12693454" y="7254239"/>
            <a:ext cx="1235025" cy="1235025"/>
          </a:xfrm>
          <a:prstGeom prst="ellipse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E</a:t>
            </a:r>
            <a:r>
              <a:rPr kumimoji="1" lang="ko-KR" altLang="en-US" sz="15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등급</a:t>
            </a:r>
            <a:endParaRPr kumimoji="1" lang="en-US" altLang="ko-KR" sz="1500" spc="-15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  <a:p>
            <a:pPr algn="ctr"/>
            <a:r>
              <a:rPr kumimoji="1" lang="ko-KR" altLang="en-US" sz="15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수익률</a:t>
            </a:r>
            <a:endParaRPr kumimoji="1" lang="ko-Kore-US" altLang="en-US" sz="1500" spc="-15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20D29C8-C621-3F6E-69D5-35FF54B77354}"/>
              </a:ext>
            </a:extLst>
          </p:cNvPr>
          <p:cNvSpPr/>
          <p:nvPr/>
        </p:nvSpPr>
        <p:spPr>
          <a:xfrm>
            <a:off x="14187706" y="7243418"/>
            <a:ext cx="1235025" cy="12350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KOSDAQ</a:t>
            </a:r>
          </a:p>
          <a:p>
            <a:pPr algn="ctr"/>
            <a:r>
              <a:rPr kumimoji="1"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수익률</a:t>
            </a:r>
            <a:endParaRPr kumimoji="1" lang="ko-Kore-US" altLang="en-US" sz="1500" spc="-15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623BD57-5CB2-4492-8378-CAF2B497E589}"/>
              </a:ext>
            </a:extLst>
          </p:cNvPr>
          <p:cNvSpPr/>
          <p:nvPr/>
        </p:nvSpPr>
        <p:spPr>
          <a:xfrm>
            <a:off x="11199202" y="7278296"/>
            <a:ext cx="1235025" cy="1235025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A</a:t>
            </a:r>
            <a:r>
              <a:rPr kumimoji="1"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등급</a:t>
            </a:r>
            <a:endParaRPr kumimoji="1"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Gothic A1" pitchFamily="2" charset="-127"/>
              <a:ea typeface="Gothic A1" pitchFamily="2" charset="-127"/>
              <a:cs typeface="Gothic A1" pitchFamily="2" charset="-127"/>
            </a:endParaRPr>
          </a:p>
          <a:p>
            <a:pPr algn="ctr"/>
            <a:r>
              <a:rPr kumimoji="1"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수익률</a:t>
            </a:r>
            <a:endParaRPr kumimoji="1" lang="ko-Kore-US" altLang="en-US" sz="1500" spc="-150" dirty="0">
              <a:solidFill>
                <a:schemeClr val="tx1">
                  <a:lumMod val="75000"/>
                  <a:lumOff val="25000"/>
                </a:schemeClr>
              </a:solidFill>
              <a:latin typeface="Gothic A1" pitchFamily="2" charset="-127"/>
              <a:ea typeface="Gothic A1" pitchFamily="2" charset="-127"/>
              <a:cs typeface="Gothic A1" pitchFamily="2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A96357A5-7EB9-B5C3-EFF6-47791D91F3A4}"/>
              </a:ext>
            </a:extLst>
          </p:cNvPr>
          <p:cNvCxnSpPr>
            <a:cxnSpLocks/>
          </p:cNvCxnSpPr>
          <p:nvPr/>
        </p:nvCxnSpPr>
        <p:spPr>
          <a:xfrm>
            <a:off x="14187706" y="8720094"/>
            <a:ext cx="123502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F553B2C-59E9-D462-5209-E3E9A7AB0391}"/>
              </a:ext>
            </a:extLst>
          </p:cNvPr>
          <p:cNvSpPr txBox="1"/>
          <p:nvPr/>
        </p:nvSpPr>
        <p:spPr>
          <a:xfrm>
            <a:off x="13987426" y="8755796"/>
            <a:ext cx="208615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ore-US" sz="2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Gothic A1" pitchFamily="2" charset="-127"/>
              </a:rPr>
              <a:t>Benchmark</a:t>
            </a:r>
            <a:endParaRPr kumimoji="1" lang="ko-Kore-US" altLang="en-US" sz="2500" spc="-15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Gothic A1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F061ECB-E5D0-3992-33EB-B1E356545131}"/>
              </a:ext>
            </a:extLst>
          </p:cNvPr>
          <p:cNvSpPr txBox="1"/>
          <p:nvPr/>
        </p:nvSpPr>
        <p:spPr>
          <a:xfrm>
            <a:off x="110041" y="4374140"/>
            <a:ext cx="2440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sz="3200" spc="-150" dirty="0">
                <a:solidFill>
                  <a:schemeClr val="bg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I.</a:t>
            </a:r>
          </a:p>
          <a:p>
            <a:r>
              <a:rPr kumimoji="1" lang="ko-KR" altLang="en-US" sz="32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부실 정의 </a:t>
            </a:r>
            <a:r>
              <a:rPr kumimoji="1" lang="ko-KR" altLang="en-US" sz="24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및</a:t>
            </a:r>
            <a:r>
              <a:rPr kumimoji="1" lang="ko-KR" altLang="en-US" sz="32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 </a:t>
            </a:r>
            <a:endParaRPr kumimoji="1" lang="en-US" altLang="ko-KR" sz="3200" spc="-15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  <a:p>
            <a:r>
              <a:rPr kumimoji="1" lang="ko-KR" altLang="en-US" sz="32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데이터 처리</a:t>
            </a:r>
            <a:endParaRPr kumimoji="1" lang="ko-Kore-US" altLang="en-US" sz="3200" spc="-15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0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7A6E02-0DDC-3F68-BBB6-9BD3D8D0A2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377" y="-4763"/>
            <a:ext cx="15437645" cy="1029176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A1903B-F5F2-8DBD-8DD2-6E7E63C4219B}"/>
              </a:ext>
            </a:extLst>
          </p:cNvPr>
          <p:cNvSpPr/>
          <p:nvPr/>
        </p:nvSpPr>
        <p:spPr>
          <a:xfrm rot="889631">
            <a:off x="-5844114" y="-3825583"/>
            <a:ext cx="18288000" cy="1562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2FD78FC4-0231-C260-DB0B-F382C93931F0}"/>
              </a:ext>
            </a:extLst>
          </p:cNvPr>
          <p:cNvSpPr txBox="1"/>
          <p:nvPr/>
        </p:nvSpPr>
        <p:spPr>
          <a:xfrm>
            <a:off x="1066800" y="1333500"/>
            <a:ext cx="110490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000" b="1" spc="-300" dirty="0">
                <a:solidFill>
                  <a:srgbClr val="0017EC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Gothic A1 Black" charset="-127"/>
              </a:rPr>
              <a:t>Part I.</a:t>
            </a:r>
          </a:p>
          <a:p>
            <a:r>
              <a:rPr lang="ko-KR" altLang="en-US" sz="8000" b="1" spc="-300" dirty="0">
                <a:solidFill>
                  <a:srgbClr val="0017EC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Gothic A1 Black" charset="-127"/>
              </a:rPr>
              <a:t>부실정의 </a:t>
            </a:r>
            <a:r>
              <a:rPr lang="ko-KR" altLang="en-US" sz="6000" b="1" spc="-300" dirty="0">
                <a:solidFill>
                  <a:srgbClr val="0017EC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Gothic A1 Black" charset="-127"/>
              </a:rPr>
              <a:t>및</a:t>
            </a:r>
            <a:r>
              <a:rPr lang="ko-KR" altLang="en-US" sz="8000" b="1" spc="-300" dirty="0">
                <a:solidFill>
                  <a:srgbClr val="0017EC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Gothic A1 Black" charset="-127"/>
              </a:rPr>
              <a:t> 데이터</a:t>
            </a:r>
            <a:r>
              <a:rPr lang="en-US" sz="8000" b="1" spc="-300" dirty="0">
                <a:solidFill>
                  <a:srgbClr val="0017EC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Gothic A1 Black" charset="-127"/>
              </a:rPr>
              <a:t> </a:t>
            </a:r>
            <a:r>
              <a:rPr lang="ko-KR" altLang="en-US" sz="8000" b="1" spc="-300" dirty="0" err="1">
                <a:solidFill>
                  <a:srgbClr val="0017EC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Gothic A1 Black" charset="-127"/>
              </a:rPr>
              <a:t>전처리</a:t>
            </a:r>
            <a:endParaRPr lang="en-US" sz="8000" b="1" spc="-300" dirty="0">
              <a:solidFill>
                <a:srgbClr val="0017EC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  <a:cs typeface="Gothic A1 Black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3C3F72-8F76-CDA0-AD95-E9BD0A85AF51}"/>
              </a:ext>
            </a:extLst>
          </p:cNvPr>
          <p:cNvSpPr txBox="1"/>
          <p:nvPr/>
        </p:nvSpPr>
        <p:spPr>
          <a:xfrm>
            <a:off x="1099456" y="4284273"/>
            <a:ext cx="9601200" cy="39496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914400" indent="-914400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3500" b="1" spc="-300" dirty="0">
                <a:solidFill>
                  <a:srgbClr val="0017E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부실기업 정의</a:t>
            </a:r>
            <a:endParaRPr lang="en-US" altLang="ko-KR" sz="3500" b="1" spc="-300" dirty="0">
              <a:solidFill>
                <a:srgbClr val="0017E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Gothic A1" pitchFamily="2" charset="-127"/>
            </a:endParaRPr>
          </a:p>
          <a:p>
            <a:pPr marL="914400" indent="-914400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3500" b="1" spc="-300" dirty="0">
                <a:solidFill>
                  <a:srgbClr val="0017E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대상기간</a:t>
            </a:r>
            <a:r>
              <a:rPr lang="en-US" altLang="ko-KR" sz="3500" b="1" spc="-300" dirty="0">
                <a:solidFill>
                  <a:srgbClr val="0017E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,</a:t>
            </a:r>
            <a:r>
              <a:rPr lang="ko-KR" altLang="en-US" sz="3500" b="1" spc="-300" dirty="0">
                <a:solidFill>
                  <a:srgbClr val="0017E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 대상기업</a:t>
            </a:r>
            <a:endParaRPr lang="en-US" altLang="ko-KR" sz="3500" b="1" spc="-300" dirty="0">
              <a:solidFill>
                <a:srgbClr val="0017E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Gothic A1" pitchFamily="2" charset="-127"/>
            </a:endParaRPr>
          </a:p>
          <a:p>
            <a:pPr marL="914400" indent="-9144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ko-KR" sz="3500" b="1" spc="-300" dirty="0">
                <a:solidFill>
                  <a:srgbClr val="0017E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Dataset </a:t>
            </a:r>
            <a:r>
              <a:rPr lang="ko-KR" altLang="en-US" sz="3500" b="1" spc="-300" dirty="0">
                <a:solidFill>
                  <a:srgbClr val="0017E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구성</a:t>
            </a:r>
            <a:endParaRPr lang="en-US" altLang="ko-KR" sz="3500" b="1" spc="-300" dirty="0">
              <a:solidFill>
                <a:srgbClr val="0017E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Gothic A1" pitchFamily="2" charset="-127"/>
            </a:endParaRPr>
          </a:p>
          <a:p>
            <a:pPr marL="914400" indent="-914400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3500" b="1" spc="-300" dirty="0">
                <a:solidFill>
                  <a:srgbClr val="0017E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후보</a:t>
            </a:r>
            <a:r>
              <a:rPr lang="en-US" altLang="ko-KR" sz="3500" b="1" spc="-300" dirty="0">
                <a:solidFill>
                  <a:srgbClr val="0017E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 Features</a:t>
            </a:r>
          </a:p>
          <a:p>
            <a:pPr marL="914400" indent="-9144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ko-KR" sz="3500" b="1" spc="-300" dirty="0">
                <a:solidFill>
                  <a:srgbClr val="0017E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EDA / Data</a:t>
            </a:r>
            <a:r>
              <a:rPr lang="ko-KR" altLang="en-US" sz="3500" b="1" spc="-300" dirty="0">
                <a:solidFill>
                  <a:srgbClr val="0017E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 </a:t>
            </a:r>
            <a:r>
              <a:rPr lang="ko-KR" altLang="en-US" sz="3500" b="1" spc="-300" dirty="0" err="1">
                <a:solidFill>
                  <a:srgbClr val="0017E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전처리</a:t>
            </a:r>
            <a:endParaRPr lang="en-US" altLang="ko-KR" sz="3500" b="1" spc="-300" dirty="0">
              <a:solidFill>
                <a:srgbClr val="0017E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Gothic A1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55592E-5E3F-32BC-42BE-52B778F1626C}"/>
              </a:ext>
            </a:extLst>
          </p:cNvPr>
          <p:cNvSpPr/>
          <p:nvPr/>
        </p:nvSpPr>
        <p:spPr>
          <a:xfrm rot="895309">
            <a:off x="11788377" y="910102"/>
            <a:ext cx="18288000" cy="1562100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B1766CF3-2CDC-05C9-A27A-CC21F9416C88}"/>
              </a:ext>
            </a:extLst>
          </p:cNvPr>
          <p:cNvCxnSpPr>
            <a:cxnSpLocks/>
          </p:cNvCxnSpPr>
          <p:nvPr/>
        </p:nvCxnSpPr>
        <p:spPr>
          <a:xfrm flipV="1">
            <a:off x="700841" y="1485900"/>
            <a:ext cx="0" cy="2133600"/>
          </a:xfrm>
          <a:prstGeom prst="line">
            <a:avLst/>
          </a:prstGeom>
          <a:ln w="63500">
            <a:solidFill>
              <a:srgbClr val="0017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401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DC7CAFD6-94D2-94FC-7039-C687D351D755}"/>
              </a:ext>
            </a:extLst>
          </p:cNvPr>
          <p:cNvSpPr txBox="1"/>
          <p:nvPr/>
        </p:nvSpPr>
        <p:spPr>
          <a:xfrm>
            <a:off x="4495800" y="3207754"/>
            <a:ext cx="3346626" cy="330883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E5F84F-9DB5-9ACD-286E-8A92F2DFFF95}"/>
              </a:ext>
            </a:extLst>
          </p:cNvPr>
          <p:cNvSpPr txBox="1"/>
          <p:nvPr/>
        </p:nvSpPr>
        <p:spPr>
          <a:xfrm>
            <a:off x="5522653" y="2354134"/>
            <a:ext cx="11303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kumimoji="1" lang="ko-Kore-US" altLang="en-US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부실기업의</a:t>
            </a:r>
            <a:r>
              <a:rPr kumimoji="1" lang="ko-KR" altLang="en-US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정의 </a:t>
            </a:r>
            <a:r>
              <a:rPr kumimoji="1" lang="en-US" altLang="ko-KR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kumimoji="1" lang="ko-KR" altLang="en-US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실적부진사유로 인한 상장폐지</a:t>
            </a:r>
            <a:endParaRPr lang="en-US" altLang="ko-KR" sz="25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대각선 방향의 모서리가 둥근 사각형 14">
            <a:extLst>
              <a:ext uri="{FF2B5EF4-FFF2-40B4-BE49-F238E27FC236}">
                <a16:creationId xmlns:a16="http://schemas.microsoft.com/office/drawing/2014/main" id="{9044AD45-F0B8-B5D5-6AC7-5A24054B4E1B}"/>
              </a:ext>
            </a:extLst>
          </p:cNvPr>
          <p:cNvSpPr/>
          <p:nvPr/>
        </p:nvSpPr>
        <p:spPr>
          <a:xfrm>
            <a:off x="6351917" y="3545032"/>
            <a:ext cx="4571995" cy="2362200"/>
          </a:xfrm>
          <a:prstGeom prst="round2DiagRect">
            <a:avLst/>
          </a:prstGeom>
          <a:solidFill>
            <a:srgbClr val="024BC7"/>
          </a:solidFill>
          <a:ln>
            <a:solidFill>
              <a:srgbClr val="024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pc="-15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6" name="대각선 방향의 모서리가 둥근 사각형 15">
            <a:extLst>
              <a:ext uri="{FF2B5EF4-FFF2-40B4-BE49-F238E27FC236}">
                <a16:creationId xmlns:a16="http://schemas.microsoft.com/office/drawing/2014/main" id="{C99208FF-2639-7A23-B510-9BB96EBEFB2B}"/>
              </a:ext>
            </a:extLst>
          </p:cNvPr>
          <p:cNvSpPr/>
          <p:nvPr/>
        </p:nvSpPr>
        <p:spPr>
          <a:xfrm>
            <a:off x="11963400" y="3449439"/>
            <a:ext cx="4572000" cy="2362200"/>
          </a:xfrm>
          <a:prstGeom prst="round2DiagRect">
            <a:avLst/>
          </a:prstGeom>
          <a:solidFill>
            <a:srgbClr val="024BC7"/>
          </a:solidFill>
          <a:ln>
            <a:solidFill>
              <a:srgbClr val="024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024BC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부실 정의 및 데이터 </a:t>
              </a:r>
              <a:r>
                <a:rPr lang="ko-KR" altLang="en-US" sz="4500" b="1" spc="-3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전처리</a:t>
              </a:r>
              <a:endParaRPr lang="en-US" sz="4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 Black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F730FAB-D97D-FBDC-BC81-00156B3C909F}"/>
              </a:ext>
            </a:extLst>
          </p:cNvPr>
          <p:cNvSpPr txBox="1"/>
          <p:nvPr/>
        </p:nvSpPr>
        <p:spPr>
          <a:xfrm>
            <a:off x="5938016" y="6525815"/>
            <a:ext cx="108965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데이터 상의 상장폐지기업을 목록으로 만들어 </a:t>
            </a:r>
            <a:r>
              <a:rPr kumimoji="1"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DART</a:t>
            </a:r>
            <a:r>
              <a:rPr kumimoji="1"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에서 기업들의 상장폐지 사유를 확인하는 과정을 진행 </a:t>
            </a:r>
            <a:endParaRPr lang="en-US" altLang="ko-KR" sz="25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62B229-34A5-2252-EF4C-41DED937A866}"/>
              </a:ext>
            </a:extLst>
          </p:cNvPr>
          <p:cNvSpPr txBox="1"/>
          <p:nvPr/>
        </p:nvSpPr>
        <p:spPr>
          <a:xfrm>
            <a:off x="11963400" y="3777854"/>
            <a:ext cx="457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US" altLang="en-US" sz="2500" b="1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부실기업에</a:t>
            </a:r>
            <a:r>
              <a:rPr kumimoji="1" lang="ko-KR" altLang="en-US" sz="2500" b="1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해당하지 않는 사유</a:t>
            </a:r>
            <a:endParaRPr lang="en-US" altLang="ko-KR" sz="2500" spc="-15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224D21-7085-1AA3-C276-118C5B116DD9}"/>
              </a:ext>
            </a:extLst>
          </p:cNvPr>
          <p:cNvSpPr txBox="1"/>
          <p:nvPr/>
        </p:nvSpPr>
        <p:spPr>
          <a:xfrm>
            <a:off x="6351917" y="3777854"/>
            <a:ext cx="457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US" altLang="en-US" sz="2500" b="1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부실기업에</a:t>
            </a:r>
            <a:r>
              <a:rPr kumimoji="1" lang="ko-KR" altLang="en-US" sz="2500" b="1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해당하는 사유</a:t>
            </a:r>
            <a:endParaRPr lang="en-US" altLang="ko-KR" sz="2500" spc="-15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4524B7-9444-72BF-7E53-1AEAA7587222}"/>
              </a:ext>
            </a:extLst>
          </p:cNvPr>
          <p:cNvSpPr txBox="1"/>
          <p:nvPr/>
        </p:nvSpPr>
        <p:spPr>
          <a:xfrm>
            <a:off x="6351912" y="4334311"/>
            <a:ext cx="457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부도발생</a:t>
            </a:r>
            <a:endParaRPr lang="en-US" altLang="ko-KR" spc="-15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화의절차개시신청</a:t>
            </a:r>
            <a:endParaRPr lang="en-US" altLang="ko-KR" spc="-15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회사정리절차개시신청</a:t>
            </a:r>
            <a:endParaRPr lang="en-US" altLang="ko-KR" spc="-15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감사인의 의견거절</a:t>
            </a:r>
            <a:endParaRPr lang="en-US" altLang="ko-KR" spc="-15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은행거래정지</a:t>
            </a:r>
            <a:endParaRPr lang="en-US" altLang="ko-KR" spc="-15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D195F3-08AA-EAF6-8F24-9087F8F08877}"/>
              </a:ext>
            </a:extLst>
          </p:cNvPr>
          <p:cNvSpPr txBox="1"/>
          <p:nvPr/>
        </p:nvSpPr>
        <p:spPr>
          <a:xfrm>
            <a:off x="11963395" y="4334311"/>
            <a:ext cx="4572000" cy="923330"/>
          </a:xfrm>
          <a:prstGeom prst="rect">
            <a:avLst/>
          </a:prstGeom>
          <a:solidFill>
            <a:srgbClr val="024BC7"/>
          </a:solidFill>
          <a:ln>
            <a:solidFill>
              <a:srgbClr val="024BC7"/>
            </a:solidFill>
          </a:ln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신규</a:t>
            </a:r>
            <a:r>
              <a:rPr lang="en-US" altLang="ko-KR" sz="18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/</a:t>
            </a:r>
            <a:r>
              <a:rPr lang="ko-KR" altLang="en-US" sz="18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변경상장</a:t>
            </a:r>
            <a:endParaRPr lang="en-US" altLang="ko-KR" spc="-15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특수목적에 의한 상장폐지</a:t>
            </a:r>
            <a:endParaRPr lang="en-US" altLang="ko-KR" spc="-15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자진등록취소 등</a:t>
            </a:r>
            <a:endParaRPr lang="en-US" altLang="ko-KR" sz="1800" spc="-15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F7D939A-88AE-2FE4-AC0F-8692B5BE2DB0}"/>
              </a:ext>
            </a:extLst>
          </p:cNvPr>
          <p:cNvSpPr/>
          <p:nvPr/>
        </p:nvSpPr>
        <p:spPr>
          <a:xfrm>
            <a:off x="5080356" y="2401628"/>
            <a:ext cx="31750" cy="7112501"/>
          </a:xfrm>
          <a:prstGeom prst="line">
            <a:avLst/>
          </a:prstGeom>
          <a:ln w="50800" cap="flat">
            <a:solidFill>
              <a:srgbClr val="024B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sp>
        <p:nvSpPr>
          <p:cNvPr id="10" name="모서리가 둥근 직사각형 21">
            <a:extLst>
              <a:ext uri="{FF2B5EF4-FFF2-40B4-BE49-F238E27FC236}">
                <a16:creationId xmlns:a16="http://schemas.microsoft.com/office/drawing/2014/main" id="{B6E0B83E-3FBF-7A89-507B-0B62E1938509}"/>
              </a:ext>
            </a:extLst>
          </p:cNvPr>
          <p:cNvSpPr/>
          <p:nvPr/>
        </p:nvSpPr>
        <p:spPr>
          <a:xfrm>
            <a:off x="685800" y="2415630"/>
            <a:ext cx="4082612" cy="1081303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US" altLang="en-US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부실기업</a:t>
            </a:r>
            <a:r>
              <a:rPr kumimoji="1" lang="ko-KR" altLang="en-US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정의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회생인가를 받거나  직권에 의해 상장폐지가 된 기업</a:t>
            </a:r>
            <a:endParaRPr lang="en-US" altLang="ko-KR" spc="-15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595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DC7CAFD6-94D2-94FC-7039-C687D351D755}"/>
              </a:ext>
            </a:extLst>
          </p:cNvPr>
          <p:cNvSpPr txBox="1"/>
          <p:nvPr/>
        </p:nvSpPr>
        <p:spPr>
          <a:xfrm>
            <a:off x="4495800" y="3207754"/>
            <a:ext cx="3346626" cy="330883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024BC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부실 정의 및 </a:t>
              </a:r>
              <a:r>
                <a:rPr lang="ko-KR" altLang="en-US" sz="4500" b="1" spc="-3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데이터전처리</a:t>
              </a:r>
              <a:endParaRPr lang="en-US" sz="4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 Black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CC2D1E1-9ABA-3808-26D1-FB2DED00F131}"/>
              </a:ext>
            </a:extLst>
          </p:cNvPr>
          <p:cNvSpPr txBox="1"/>
          <p:nvPr/>
        </p:nvSpPr>
        <p:spPr>
          <a:xfrm>
            <a:off x="5715001" y="3203901"/>
            <a:ext cx="11303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kumimoji="1" lang="ko-KR" altLang="en-US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대상기간 </a:t>
            </a:r>
            <a:r>
              <a:rPr kumimoji="1" lang="en-US" altLang="ko-KR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kumimoji="1" lang="ko-KR" altLang="en-US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2011</a:t>
            </a:r>
            <a:r>
              <a:rPr kumimoji="1"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 </a:t>
            </a:r>
            <a:r>
              <a:rPr kumimoji="1"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–</a:t>
            </a:r>
            <a:r>
              <a:rPr kumimoji="1"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2021</a:t>
            </a:r>
            <a:r>
              <a:rPr kumimoji="1"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endParaRPr lang="en-US" altLang="ko-KR" sz="25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B3D401-0219-4F7B-928C-DD18764DCABE}"/>
              </a:ext>
            </a:extLst>
          </p:cNvPr>
          <p:cNvSpPr txBox="1"/>
          <p:nvPr/>
        </p:nvSpPr>
        <p:spPr>
          <a:xfrm>
            <a:off x="5715001" y="2350281"/>
            <a:ext cx="11303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kumimoji="1" lang="ko-KR" altLang="en-US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</a:t>
            </a:r>
            <a:r>
              <a:rPr kumimoji="1" lang="en-US" altLang="ko-KR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kumimoji="1" lang="ko-KR" altLang="en-US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TS2000 / DART / </a:t>
            </a:r>
            <a:r>
              <a:rPr kumimoji="1"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KRX  /  KIND</a:t>
            </a:r>
            <a:endParaRPr lang="en-US" altLang="ko-KR" sz="25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id="{46E50206-1C3F-AE8E-B190-0438F748F25E}"/>
              </a:ext>
            </a:extLst>
          </p:cNvPr>
          <p:cNvSpPr/>
          <p:nvPr/>
        </p:nvSpPr>
        <p:spPr>
          <a:xfrm>
            <a:off x="5080356" y="2401628"/>
            <a:ext cx="31750" cy="7112501"/>
          </a:xfrm>
          <a:prstGeom prst="line">
            <a:avLst/>
          </a:prstGeom>
          <a:ln w="50800" cap="flat">
            <a:solidFill>
              <a:srgbClr val="024B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sp>
        <p:nvSpPr>
          <p:cNvPr id="6" name="모서리가 둥근 직사각형 21">
            <a:extLst>
              <a:ext uri="{FF2B5EF4-FFF2-40B4-BE49-F238E27FC236}">
                <a16:creationId xmlns:a16="http://schemas.microsoft.com/office/drawing/2014/main" id="{B84A9AC3-269D-711A-83B7-3CABF1D2EFD4}"/>
              </a:ext>
            </a:extLst>
          </p:cNvPr>
          <p:cNvSpPr/>
          <p:nvPr/>
        </p:nvSpPr>
        <p:spPr>
          <a:xfrm>
            <a:off x="685800" y="2415630"/>
            <a:ext cx="4082612" cy="1081303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US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부실기업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정의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회생인가를 받거나  직권에 의해 상장폐지가 된 기업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1" name="모서리가 둥근 직사각형 21">
            <a:extLst>
              <a:ext uri="{FF2B5EF4-FFF2-40B4-BE49-F238E27FC236}">
                <a16:creationId xmlns:a16="http://schemas.microsoft.com/office/drawing/2014/main" id="{5CD284C6-04EC-3AA3-E1FD-24AAAF8918E1}"/>
              </a:ext>
            </a:extLst>
          </p:cNvPr>
          <p:cNvSpPr/>
          <p:nvPr/>
        </p:nvSpPr>
        <p:spPr>
          <a:xfrm>
            <a:off x="696556" y="3637570"/>
            <a:ext cx="4071856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US" altLang="en-US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대상기간</a:t>
            </a:r>
            <a:r>
              <a:rPr kumimoji="1" lang="en-US" altLang="ko-Kore-US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kumimoji="1" lang="ko-KR" altLang="en-US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대상기업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2012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 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–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2021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 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/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KOSDAQ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92BDC0-8FE5-B0CA-A7A4-04C4843E0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663" y="4129087"/>
            <a:ext cx="12591338" cy="77998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D29A84-AFE4-B0A8-AB20-9DDFDF128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570" y="7426571"/>
            <a:ext cx="8901074" cy="26766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2EA908-68D0-A105-349C-586574E54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0" y="6038901"/>
            <a:ext cx="5820534" cy="430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89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DC7CAFD6-94D2-94FC-7039-C687D351D755}"/>
              </a:ext>
            </a:extLst>
          </p:cNvPr>
          <p:cNvSpPr txBox="1"/>
          <p:nvPr/>
        </p:nvSpPr>
        <p:spPr>
          <a:xfrm>
            <a:off x="4495800" y="3207754"/>
            <a:ext cx="3346626" cy="330883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024BC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4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4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500" b="1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부실 정의 및 </a:t>
              </a:r>
              <a:r>
                <a:rPr kumimoji="0" lang="ko-KR" altLang="en-US" sz="4500" b="1" i="0" u="none" strike="noStrike" kern="1200" cap="none" spc="-30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데이터전처리</a:t>
              </a:r>
              <a:endParaRPr kumimoji="0" lang="en-US" sz="45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 Black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C4FCF18-4463-8EF9-CF7F-AA5665C6F0C4}"/>
              </a:ext>
            </a:extLst>
          </p:cNvPr>
          <p:cNvSpPr txBox="1"/>
          <p:nvPr/>
        </p:nvSpPr>
        <p:spPr>
          <a:xfrm>
            <a:off x="11623766" y="5916428"/>
            <a:ext cx="3552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Dataset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기업 비율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:  90 :10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데이터 비율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:  98 : 2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681BE2D-3848-31E2-A612-E5F3364FB33C}"/>
              </a:ext>
            </a:extLst>
          </p:cNvPr>
          <p:cNvGrpSpPr/>
          <p:nvPr/>
        </p:nvGrpSpPr>
        <p:grpSpPr>
          <a:xfrm>
            <a:off x="6257225" y="2636454"/>
            <a:ext cx="4175099" cy="2826883"/>
            <a:chOff x="792658" y="2951026"/>
            <a:chExt cx="3132411" cy="21613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FB9ED4F-A0D4-8F28-3F49-A2CAD501F290}"/>
                </a:ext>
              </a:extLst>
            </p:cNvPr>
            <p:cNvSpPr/>
            <p:nvPr/>
          </p:nvSpPr>
          <p:spPr>
            <a:xfrm>
              <a:off x="800869" y="2951026"/>
              <a:ext cx="3124200" cy="665785"/>
            </a:xfrm>
            <a:prstGeom prst="rect">
              <a:avLst/>
            </a:prstGeom>
            <a:solidFill>
              <a:srgbClr val="FFC000"/>
            </a:solidFill>
            <a:ln w="63500">
              <a:solidFill>
                <a:srgbClr val="FF6B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ore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US" sz="30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Gothic A1 Medium" pitchFamily="2" charset="-127"/>
                  <a:ea typeface="Gothic A1 Medium" pitchFamily="2" charset="-127"/>
                  <a:cs typeface="Gothic A1 Medium" pitchFamily="2" charset="-127"/>
                </a:rPr>
                <a:t>Dataset </a:t>
              </a:r>
              <a:endParaRPr kumimoji="1" lang="ko-Kore-US" altLang="en-US" sz="3000" b="0" i="0" u="none" strike="noStrike" kern="1200" cap="none" spc="-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ic A1 Medium" pitchFamily="2" charset="-127"/>
                <a:ea typeface="Gothic A1 Medium" pitchFamily="2" charset="-127"/>
                <a:cs typeface="Gothic A1 Medium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9FA972-23C5-A2DB-5592-0AC58A01ED88}"/>
                </a:ext>
              </a:extLst>
            </p:cNvPr>
            <p:cNvSpPr/>
            <p:nvPr/>
          </p:nvSpPr>
          <p:spPr>
            <a:xfrm>
              <a:off x="792658" y="3616811"/>
              <a:ext cx="3124200" cy="1495585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FF6B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US" sz="27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ic A1" pitchFamily="2" charset="-127"/>
                  <a:ea typeface="Gothic A1" pitchFamily="2" charset="-127"/>
                  <a:cs typeface="Gothic A1" pitchFamily="2" charset="-127"/>
                </a:rPr>
                <a:t>2012-2021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US" sz="27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ic A1" pitchFamily="2" charset="-127"/>
                  <a:ea typeface="Gothic A1" pitchFamily="2" charset="-127"/>
                  <a:cs typeface="Gothic A1" pitchFamily="2" charset="-127"/>
                </a:rPr>
                <a:t>KOSDAQ </a:t>
              </a:r>
              <a:endParaRPr kumimoji="1" lang="ko-Kore-US" altLang="en-US" sz="27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ic A1" pitchFamily="2" charset="-127"/>
                <a:ea typeface="Gothic A1" pitchFamily="2" charset="-127"/>
                <a:cs typeface="Gothic A1" pitchFamily="2" charset="-127"/>
              </a:endParaRPr>
            </a:p>
          </p:txBody>
        </p:sp>
      </p:grpSp>
      <p:graphicFrame>
        <p:nvGraphicFramePr>
          <p:cNvPr id="18" name="표 4">
            <a:extLst>
              <a:ext uri="{FF2B5EF4-FFF2-40B4-BE49-F238E27FC236}">
                <a16:creationId xmlns:a16="http://schemas.microsoft.com/office/drawing/2014/main" id="{3FE4A464-BEB2-9B5B-9A42-8F0F7440B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812319"/>
              </p:ext>
            </p:extLst>
          </p:nvPr>
        </p:nvGraphicFramePr>
        <p:xfrm>
          <a:off x="6243825" y="5908873"/>
          <a:ext cx="5007212" cy="2187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803">
                  <a:extLst>
                    <a:ext uri="{9D8B030D-6E8A-4147-A177-3AD203B41FA5}">
                      <a16:colId xmlns:a16="http://schemas.microsoft.com/office/drawing/2014/main" val="2298918690"/>
                    </a:ext>
                  </a:extLst>
                </a:gridCol>
                <a:gridCol w="1251803">
                  <a:extLst>
                    <a:ext uri="{9D8B030D-6E8A-4147-A177-3AD203B41FA5}">
                      <a16:colId xmlns:a16="http://schemas.microsoft.com/office/drawing/2014/main" val="1719827316"/>
                    </a:ext>
                  </a:extLst>
                </a:gridCol>
                <a:gridCol w="1251803">
                  <a:extLst>
                    <a:ext uri="{9D8B030D-6E8A-4147-A177-3AD203B41FA5}">
                      <a16:colId xmlns:a16="http://schemas.microsoft.com/office/drawing/2014/main" val="2020337185"/>
                    </a:ext>
                  </a:extLst>
                </a:gridCol>
                <a:gridCol w="1251803">
                  <a:extLst>
                    <a:ext uri="{9D8B030D-6E8A-4147-A177-3AD203B41FA5}">
                      <a16:colId xmlns:a16="http://schemas.microsoft.com/office/drawing/2014/main" val="2357435261"/>
                    </a:ext>
                  </a:extLst>
                </a:gridCol>
              </a:tblGrid>
              <a:tr h="729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spc="-15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Dataset </a:t>
                      </a:r>
                      <a:endParaRPr lang="ko-KR" altLang="en-US" b="0" i="0" spc="-150" dirty="0">
                        <a:solidFill>
                          <a:schemeClr val="tx1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spc="-15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정상기업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spc="-15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부도기업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spc="-15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총합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277388"/>
                  </a:ext>
                </a:extLst>
              </a:tr>
              <a:tr h="729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기업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1517</a:t>
                      </a:r>
                      <a:endParaRPr lang="ko-KR" altLang="en-US" b="0" i="0" spc="-15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167</a:t>
                      </a:r>
                      <a:endParaRPr lang="ko-KR" altLang="en-US" b="0" i="0" spc="-15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1684</a:t>
                      </a:r>
                      <a:endParaRPr lang="ko-KR" altLang="en-US" b="0" i="0" spc="-15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335225"/>
                  </a:ext>
                </a:extLst>
              </a:tr>
              <a:tr h="729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데이터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13807</a:t>
                      </a:r>
                      <a:endParaRPr lang="ko-KR" altLang="en-US" b="0" i="0" spc="-15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275</a:t>
                      </a:r>
                      <a:endParaRPr lang="ko-KR" altLang="en-US" b="0" i="0" spc="-15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14077</a:t>
                      </a:r>
                      <a:endParaRPr lang="ko-KR" altLang="en-US" b="0" i="0" spc="-15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552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F272339-47D9-77EF-B01F-8F2B089E5A47}"/>
              </a:ext>
            </a:extLst>
          </p:cNvPr>
          <p:cNvSpPr txBox="1"/>
          <p:nvPr/>
        </p:nvSpPr>
        <p:spPr>
          <a:xfrm>
            <a:off x="11734800" y="742950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불균형이 매우 심한 것을 확인할 수 있음</a:t>
            </a: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F1B11D5-34D4-74EA-27C8-23B4A85CB011}"/>
              </a:ext>
            </a:extLst>
          </p:cNvPr>
          <p:cNvSpPr/>
          <p:nvPr/>
        </p:nvSpPr>
        <p:spPr>
          <a:xfrm>
            <a:off x="5080356" y="2401628"/>
            <a:ext cx="31750" cy="7112501"/>
          </a:xfrm>
          <a:prstGeom prst="line">
            <a:avLst/>
          </a:prstGeom>
          <a:ln w="50800" cap="flat">
            <a:solidFill>
              <a:srgbClr val="024B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sp>
        <p:nvSpPr>
          <p:cNvPr id="17" name="모서리가 둥근 직사각형 1">
            <a:extLst>
              <a:ext uri="{FF2B5EF4-FFF2-40B4-BE49-F238E27FC236}">
                <a16:creationId xmlns:a16="http://schemas.microsoft.com/office/drawing/2014/main" id="{DA425DEB-833E-15BB-0DA1-23FC0B2B99B2}"/>
              </a:ext>
            </a:extLst>
          </p:cNvPr>
          <p:cNvSpPr/>
          <p:nvPr/>
        </p:nvSpPr>
        <p:spPr>
          <a:xfrm>
            <a:off x="714460" y="4641035"/>
            <a:ext cx="4053952" cy="575071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Dataset </a:t>
            </a:r>
            <a:r>
              <a:rPr kumimoji="1" lang="ko-KR" altLang="en-US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구성</a:t>
            </a:r>
          </a:p>
        </p:txBody>
      </p:sp>
      <p:sp>
        <p:nvSpPr>
          <p:cNvPr id="19" name="모서리가 둥근 직사각형 21">
            <a:extLst>
              <a:ext uri="{FF2B5EF4-FFF2-40B4-BE49-F238E27FC236}">
                <a16:creationId xmlns:a16="http://schemas.microsoft.com/office/drawing/2014/main" id="{264E5358-4BC6-EB0C-C353-3AC82F3C4285}"/>
              </a:ext>
            </a:extLst>
          </p:cNvPr>
          <p:cNvSpPr/>
          <p:nvPr/>
        </p:nvSpPr>
        <p:spPr>
          <a:xfrm>
            <a:off x="685800" y="2415630"/>
            <a:ext cx="4082612" cy="1081303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US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부실기업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정의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회생인가를 받거나  직권에 의해 상장폐지가 된 기업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" name="모서리가 둥근 직사각형 21">
            <a:extLst>
              <a:ext uri="{FF2B5EF4-FFF2-40B4-BE49-F238E27FC236}">
                <a16:creationId xmlns:a16="http://schemas.microsoft.com/office/drawing/2014/main" id="{3AE964B4-8609-068A-EA34-B7AF87D192AB}"/>
              </a:ext>
            </a:extLst>
          </p:cNvPr>
          <p:cNvSpPr/>
          <p:nvPr/>
        </p:nvSpPr>
        <p:spPr>
          <a:xfrm>
            <a:off x="696556" y="3637570"/>
            <a:ext cx="4071856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US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대상기간</a:t>
            </a:r>
            <a:r>
              <a:rPr kumimoji="1" lang="en-US" altLang="ko-Kore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대상기업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2012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–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2021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/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KOSDAQ </a:t>
            </a:r>
          </a:p>
        </p:txBody>
      </p:sp>
    </p:spTree>
    <p:extLst>
      <p:ext uri="{BB962C8B-B14F-4D97-AF65-F5344CB8AC3E}">
        <p14:creationId xmlns:p14="http://schemas.microsoft.com/office/powerpoint/2010/main" val="795028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024BC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부실 정의 및 </a:t>
              </a:r>
              <a:r>
                <a:rPr lang="ko-KR" altLang="en-US" sz="4500" b="1" spc="-3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데이터전처리</a:t>
              </a:r>
              <a:endParaRPr lang="en-US" sz="4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 Black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68F815F-D42E-36AA-BBAE-37F7324E23BB}"/>
              </a:ext>
            </a:extLst>
          </p:cNvPr>
          <p:cNvSpPr txBox="1"/>
          <p:nvPr/>
        </p:nvSpPr>
        <p:spPr>
          <a:xfrm>
            <a:off x="5715000" y="2350281"/>
            <a:ext cx="1186215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kumimoji="1" lang="en-US" altLang="ko-KR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Target</a:t>
            </a:r>
            <a:r>
              <a:rPr kumimoji="1" lang="ko-KR" altLang="en-US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</a:t>
            </a:r>
            <a:r>
              <a:rPr kumimoji="1" lang="en-US" altLang="ko-KR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kumimoji="1" lang="ko-KR" altLang="en-US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가지 </a:t>
            </a:r>
            <a:r>
              <a:rPr kumimoji="1" lang="en-US" altLang="ko-KR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Case</a:t>
            </a:r>
            <a:r>
              <a:rPr kumimoji="1" lang="ko-KR" altLang="en-US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구성</a:t>
            </a:r>
            <a:endParaRPr kumimoji="1" lang="en-US" altLang="ko-KR" sz="4000" b="1" spc="-1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571500" indent="-571500">
              <a:buFont typeface="Wingdings" pitchFamily="2" charset="2"/>
              <a:buChar char="q"/>
            </a:pPr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부실기업을 정의하는데 상장폐지 및 회생 이전 몇 년까지  유의미한 차이가 있는지 확인하고자 </a:t>
            </a:r>
            <a:r>
              <a:rPr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case</a:t>
            </a:r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를 세가지로 구성</a:t>
            </a:r>
            <a:endParaRPr lang="en-US" altLang="ko-KR" sz="2500" spc="-15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  <a:p>
            <a:pPr marL="571500" indent="-571500">
              <a:buFont typeface="Wingdings" pitchFamily="2" charset="2"/>
              <a:buChar char="q"/>
            </a:pPr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“세가지 케이스로 나누어 최적라벨 선발</a:t>
            </a:r>
            <a:r>
              <a:rPr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. </a:t>
            </a:r>
            <a:r>
              <a:rPr lang="ko-KR" altLang="en-US" sz="2500" spc="-150" dirty="0">
                <a:solidFill>
                  <a:srgbClr val="0017EC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촘촘한 위험예측 구현을</a:t>
            </a:r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 위해 부실위험기업의 다양한 유형을 합리적인 방식으로   포괄하였음</a:t>
            </a:r>
            <a:endParaRPr lang="en-US" altLang="ko-KR" sz="2500" spc="-15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  <a:p>
            <a:pPr marL="571500" indent="-571500">
              <a:buFont typeface="Wingdings" pitchFamily="2" charset="2"/>
              <a:buChar char="q"/>
            </a:pPr>
            <a:r>
              <a:rPr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Target</a:t>
            </a:r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의 </a:t>
            </a:r>
            <a:r>
              <a:rPr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Case_1 </a:t>
            </a:r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과 </a:t>
            </a:r>
            <a:r>
              <a:rPr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Case2 / Case_1</a:t>
            </a:r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과 </a:t>
            </a:r>
            <a:r>
              <a:rPr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Case_3</a:t>
            </a:r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에 대한 </a:t>
            </a:r>
            <a:r>
              <a:rPr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Feature Importance</a:t>
            </a:r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를 비교하여 부실직전 징후를 예측</a:t>
            </a:r>
            <a:endParaRPr lang="en-US" altLang="ko-KR" sz="2500" spc="-15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842D9A-BF8D-A50F-A62A-C47463CB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5504027"/>
            <a:ext cx="10571622" cy="4782973"/>
          </a:xfrm>
          <a:prstGeom prst="rect">
            <a:avLst/>
          </a:prstGeom>
        </p:spPr>
      </p:pic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A0E21BFA-FCC3-6262-CEBA-5C868943C592}"/>
              </a:ext>
            </a:extLst>
          </p:cNvPr>
          <p:cNvSpPr/>
          <p:nvPr/>
        </p:nvSpPr>
        <p:spPr>
          <a:xfrm>
            <a:off x="710847" y="5358246"/>
            <a:ext cx="4053952" cy="1433174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Target </a:t>
            </a:r>
            <a:r>
              <a:rPr kumimoji="1" lang="ko-KR" altLang="en-US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구성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Case_1:  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상장폐지</a:t>
            </a:r>
            <a:r>
              <a:rPr lang="en-US" altLang="ko-KR" spc="-150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</a:t>
            </a:r>
            <a:r>
              <a:rPr lang="ko-KR" altLang="en-US" spc="-150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pc="-150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endParaRPr lang="en-US" altLang="ko-KR" spc="-15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Case_2: 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상장폐지 </a:t>
            </a:r>
            <a:r>
              <a:rPr lang="en-US" altLang="ko-KR" spc="-150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 </a:t>
            </a:r>
            <a:r>
              <a:rPr lang="en-US" altLang="ko-KR" spc="-150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endParaRPr lang="en-US" altLang="ko-KR" spc="-15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Case_3: 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상장폐지 </a:t>
            </a:r>
            <a:r>
              <a:rPr lang="en-US" altLang="ko-KR" spc="-150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 </a:t>
            </a:r>
            <a:r>
              <a:rPr lang="en-US" altLang="ko-KR" spc="-150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endParaRPr lang="en-US" altLang="ko-KR" spc="-15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4885AB5A-4AFF-3B6B-B825-01B1A7A5BCF8}"/>
              </a:ext>
            </a:extLst>
          </p:cNvPr>
          <p:cNvSpPr/>
          <p:nvPr/>
        </p:nvSpPr>
        <p:spPr>
          <a:xfrm>
            <a:off x="5080356" y="2401628"/>
            <a:ext cx="31750" cy="7112501"/>
          </a:xfrm>
          <a:prstGeom prst="line">
            <a:avLst/>
          </a:prstGeom>
          <a:ln w="50800" cap="flat">
            <a:solidFill>
              <a:srgbClr val="024B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E824ECCB-E3E5-CC51-B3BE-99113FCD3AF0}"/>
              </a:ext>
            </a:extLst>
          </p:cNvPr>
          <p:cNvSpPr/>
          <p:nvPr/>
        </p:nvSpPr>
        <p:spPr>
          <a:xfrm>
            <a:off x="714460" y="4641035"/>
            <a:ext cx="4053952" cy="575071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Dataset 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구성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59FAD3C-2C0F-2BEC-92D2-9C75BDB54AF6}"/>
              </a:ext>
            </a:extLst>
          </p:cNvPr>
          <p:cNvSpPr/>
          <p:nvPr/>
        </p:nvSpPr>
        <p:spPr>
          <a:xfrm>
            <a:off x="685800" y="2415630"/>
            <a:ext cx="4082612" cy="1081303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US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부실기업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정의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회생인가를 받거나  직권에 의해 상장폐지가 된 기업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3" name="모서리가 둥근 직사각형 21">
            <a:extLst>
              <a:ext uri="{FF2B5EF4-FFF2-40B4-BE49-F238E27FC236}">
                <a16:creationId xmlns:a16="http://schemas.microsoft.com/office/drawing/2014/main" id="{6124C048-346A-FF8D-A725-27DE0A0281E3}"/>
              </a:ext>
            </a:extLst>
          </p:cNvPr>
          <p:cNvSpPr/>
          <p:nvPr/>
        </p:nvSpPr>
        <p:spPr>
          <a:xfrm>
            <a:off x="696556" y="3637570"/>
            <a:ext cx="4071856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US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대상기간</a:t>
            </a:r>
            <a:r>
              <a:rPr kumimoji="1" lang="en-US" altLang="ko-Kore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대상기업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2012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–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2021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/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KOSDAQ </a:t>
            </a:r>
          </a:p>
        </p:txBody>
      </p:sp>
    </p:spTree>
    <p:extLst>
      <p:ext uri="{BB962C8B-B14F-4D97-AF65-F5344CB8AC3E}">
        <p14:creationId xmlns:p14="http://schemas.microsoft.com/office/powerpoint/2010/main" val="2705193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DC7CAFD6-94D2-94FC-7039-C687D351D755}"/>
              </a:ext>
            </a:extLst>
          </p:cNvPr>
          <p:cNvSpPr txBox="1"/>
          <p:nvPr/>
        </p:nvSpPr>
        <p:spPr>
          <a:xfrm>
            <a:off x="4495800" y="3207754"/>
            <a:ext cx="3346626" cy="330883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024BC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부실 정의 및 </a:t>
              </a:r>
              <a:r>
                <a:rPr lang="ko-KR" altLang="en-US" sz="4500" b="1" spc="-3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데이터전처리</a:t>
              </a:r>
              <a:endParaRPr lang="en-US" sz="4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 Black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69E5AB73-8F25-65F2-E868-A26D2A0C6B14}"/>
              </a:ext>
            </a:extLst>
          </p:cNvPr>
          <p:cNvSpPr txBox="1"/>
          <p:nvPr/>
        </p:nvSpPr>
        <p:spPr>
          <a:xfrm>
            <a:off x="5715001" y="2350281"/>
            <a:ext cx="113033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선행 연구논문에서 참고한 재무비율변수</a:t>
            </a:r>
            <a:endParaRPr kumimoji="1" lang="en-US" altLang="ko-KR" sz="25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시가총액 </a:t>
            </a:r>
            <a:r>
              <a:rPr kumimoji="1"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/</a:t>
            </a:r>
            <a:r>
              <a:rPr kumimoji="1"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현금흐름 </a:t>
            </a:r>
            <a:r>
              <a:rPr kumimoji="1"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/</a:t>
            </a:r>
            <a:r>
              <a:rPr kumimoji="1"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산업분류를 고려한 데이터를 추가로 가져옴</a:t>
            </a:r>
            <a:endParaRPr lang="en-US" altLang="ko-KR" sz="25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A21CC19-AEBE-006A-69AE-25B4FDBCC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54234"/>
              </p:ext>
            </p:extLst>
          </p:nvPr>
        </p:nvGraphicFramePr>
        <p:xfrm>
          <a:off x="5893141" y="3195685"/>
          <a:ext cx="5473525" cy="62236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9030">
                  <a:extLst>
                    <a:ext uri="{9D8B030D-6E8A-4147-A177-3AD203B41FA5}">
                      <a16:colId xmlns:a16="http://schemas.microsoft.com/office/drawing/2014/main" val="1603069237"/>
                    </a:ext>
                  </a:extLst>
                </a:gridCol>
                <a:gridCol w="2457553">
                  <a:extLst>
                    <a:ext uri="{9D8B030D-6E8A-4147-A177-3AD203B41FA5}">
                      <a16:colId xmlns:a16="http://schemas.microsoft.com/office/drawing/2014/main" val="3416504283"/>
                    </a:ext>
                  </a:extLst>
                </a:gridCol>
                <a:gridCol w="2466942">
                  <a:extLst>
                    <a:ext uri="{9D8B030D-6E8A-4147-A177-3AD203B41FA5}">
                      <a16:colId xmlns:a16="http://schemas.microsoft.com/office/drawing/2014/main" val="404101181"/>
                    </a:ext>
                  </a:extLst>
                </a:gridCol>
              </a:tblGrid>
              <a:tr h="273985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 </a:t>
                      </a:r>
                      <a:endParaRPr lang="ko-KR" sz="105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5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수익성</a:t>
                      </a:r>
                      <a:r>
                        <a:rPr lang="en-US" altLang="ko-KR" sz="105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(5)</a:t>
                      </a:r>
                      <a:endParaRPr lang="ko-KR" sz="105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>
                    <a:solidFill>
                      <a:srgbClr val="024B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변수</a:t>
                      </a:r>
                    </a:p>
                  </a:txBody>
                  <a:tcPr marL="45720" marR="45720" marT="0" marB="0" anchor="ctr">
                    <a:solidFill>
                      <a:srgbClr val="024B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산식</a:t>
                      </a:r>
                    </a:p>
                  </a:txBody>
                  <a:tcPr marL="45720" marR="45720" marT="0" marB="0" anchor="ctr">
                    <a:solidFill>
                      <a:srgbClr val="024B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616655"/>
                  </a:ext>
                </a:extLst>
              </a:tr>
              <a:tr h="7492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총자산정상영업이익률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영업손익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/ ((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자산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지급보증충당금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) + (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자산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–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지급보증충당금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).shift(1))/2))*100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57774758"/>
                  </a:ext>
                </a:extLst>
              </a:tr>
              <a:tr h="37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 err="1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자기자본순이익률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당기순이익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/((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자본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+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자본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.shift(1))/2)*)*100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843566251"/>
                  </a:ext>
                </a:extLst>
              </a:tr>
              <a:tr h="7492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 err="1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총자본순이익률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 err="1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당기순손익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/ ((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자산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지급보증충당금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) + (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자산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–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지급보증충당금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).shift(1))/2))*100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171203937"/>
                  </a:ext>
                </a:extLst>
              </a:tr>
              <a:tr h="364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 err="1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매출액총이익률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매출총이익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매출액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* 100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25158886"/>
                  </a:ext>
                </a:extLst>
              </a:tr>
              <a:tr h="364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744855" algn="l"/>
                        </a:tabLst>
                      </a:pPr>
                      <a:r>
                        <a:rPr lang="ko-KR" sz="1050" kern="100" dirty="0" err="1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누적수익성비율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이익잉여금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자산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* 100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401406"/>
                  </a:ext>
                </a:extLst>
              </a:tr>
              <a:tr h="364666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5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안</a:t>
                      </a:r>
                      <a:r>
                        <a:rPr lang="ko-KR" sz="105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정성</a:t>
                      </a:r>
                      <a:r>
                        <a:rPr lang="en-US" altLang="ko-KR" sz="105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(4)</a:t>
                      </a:r>
                      <a:endParaRPr lang="ko-KR" sz="105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>
                    <a:solidFill>
                      <a:srgbClr val="024B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차입금의존도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총차입금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자산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* 100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690989056"/>
                  </a:ext>
                </a:extLst>
              </a:tr>
              <a:tr h="364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부채비율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부채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자본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* 100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237319172"/>
                  </a:ext>
                </a:extLst>
              </a:tr>
              <a:tr h="364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순운전자본비율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운전자산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운전부채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자산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*100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510319213"/>
                  </a:ext>
                </a:extLst>
              </a:tr>
              <a:tr h="394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 err="1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금융비용부담률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순금융비용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매출액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*100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979704828"/>
                  </a:ext>
                </a:extLst>
              </a:tr>
              <a:tr h="372274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활동성</a:t>
                      </a:r>
                      <a:r>
                        <a:rPr lang="en-US" altLang="ko-KR" sz="105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(5)</a:t>
                      </a:r>
                      <a:endParaRPr lang="ko-KR" sz="105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>
                    <a:solidFill>
                      <a:srgbClr val="024B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 err="1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자본금회전률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매출액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/ ((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자본금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+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자본금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.shift(1))/2)*100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35470732"/>
                  </a:ext>
                </a:extLst>
              </a:tr>
              <a:tr h="37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유형자산회전율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매출액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/ ((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유형자산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+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유형자산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.shift(1))/2)*100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46474117"/>
                  </a:ext>
                </a:extLst>
              </a:tr>
              <a:tr h="37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 err="1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자기자본회전률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매출액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/ ((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자본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+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자본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.shift(1))/2)*100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797801295"/>
                  </a:ext>
                </a:extLst>
              </a:tr>
              <a:tr h="37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 err="1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타인자본회전률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매출액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/ ((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부채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+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부채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.shift(1))/2)*100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7602933"/>
                  </a:ext>
                </a:extLst>
              </a:tr>
              <a:tr h="37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총자본회전률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매출액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/ ((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자산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+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자산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.shift(1))/2)*100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85416285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F56A146-E7DE-18C5-64B0-05C142A1A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589387"/>
              </p:ext>
            </p:extLst>
          </p:nvPr>
        </p:nvGraphicFramePr>
        <p:xfrm>
          <a:off x="11375963" y="3209393"/>
          <a:ext cx="6172199" cy="62405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1855">
                  <a:extLst>
                    <a:ext uri="{9D8B030D-6E8A-4147-A177-3AD203B41FA5}">
                      <a16:colId xmlns:a16="http://schemas.microsoft.com/office/drawing/2014/main" val="3341597222"/>
                    </a:ext>
                  </a:extLst>
                </a:gridCol>
                <a:gridCol w="2621071">
                  <a:extLst>
                    <a:ext uri="{9D8B030D-6E8A-4147-A177-3AD203B41FA5}">
                      <a16:colId xmlns:a16="http://schemas.microsoft.com/office/drawing/2014/main" val="2967320305"/>
                    </a:ext>
                  </a:extLst>
                </a:gridCol>
                <a:gridCol w="2959273">
                  <a:extLst>
                    <a:ext uri="{9D8B030D-6E8A-4147-A177-3AD203B41FA5}">
                      <a16:colId xmlns:a16="http://schemas.microsoft.com/office/drawing/2014/main" val="3268325359"/>
                    </a:ext>
                  </a:extLst>
                </a:gridCol>
              </a:tblGrid>
              <a:tr h="244353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 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5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성</a:t>
                      </a:r>
                      <a:r>
                        <a:rPr lang="ko-KR" sz="105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장성</a:t>
                      </a:r>
                      <a:endParaRPr lang="en-US" altLang="ko-KR" sz="105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5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(4)</a:t>
                      </a:r>
                      <a:endParaRPr lang="ko-KR" sz="105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>
                    <a:solidFill>
                      <a:srgbClr val="024B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변수</a:t>
                      </a:r>
                    </a:p>
                  </a:txBody>
                  <a:tcPr marL="45720" marR="45720" marT="0" marB="0" anchor="ctr">
                    <a:solidFill>
                      <a:srgbClr val="024B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산식</a:t>
                      </a:r>
                    </a:p>
                  </a:txBody>
                  <a:tcPr marL="45720" marR="45720" marT="0" marB="0" anchor="ctr">
                    <a:solidFill>
                      <a:srgbClr val="024B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384696"/>
                  </a:ext>
                </a:extLst>
              </a:tr>
              <a:tr h="37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유형자산증가율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((</a:t>
                      </a:r>
                      <a:r>
                        <a:rPr lang="ko-KR" alt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유형자산</a:t>
                      </a: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 </a:t>
                      </a:r>
                      <a:r>
                        <a:rPr lang="ko-KR" alt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유형자산</a:t>
                      </a: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.shift(1))/abs.(</a:t>
                      </a:r>
                      <a:r>
                        <a:rPr lang="ko-KR" alt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유형자산</a:t>
                      </a: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.shift(1)))*100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147789046"/>
                  </a:ext>
                </a:extLst>
              </a:tr>
              <a:tr h="37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매출액증가율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((</a:t>
                      </a:r>
                      <a:r>
                        <a:rPr lang="ko-KR" alt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매출액</a:t>
                      </a: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 </a:t>
                      </a:r>
                      <a:r>
                        <a:rPr lang="ko-KR" alt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매출액</a:t>
                      </a: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.shift(1))/abs.(</a:t>
                      </a:r>
                      <a:r>
                        <a:rPr lang="ko-KR" alt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매출액</a:t>
                      </a: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.shift(1)))*100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16308294"/>
                  </a:ext>
                </a:extLst>
              </a:tr>
              <a:tr h="37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자기자본증가율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((</a:t>
                      </a:r>
                      <a:r>
                        <a:rPr lang="ko-KR" alt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자기자본</a:t>
                      </a: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 </a:t>
                      </a:r>
                      <a:r>
                        <a:rPr lang="ko-KR" alt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자기자본</a:t>
                      </a: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.shift(1))/abs.(</a:t>
                      </a:r>
                      <a:r>
                        <a:rPr lang="ko-KR" alt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자기자본</a:t>
                      </a: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.shift(1)))*100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384359583"/>
                  </a:ext>
                </a:extLst>
              </a:tr>
              <a:tr h="37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총자본증가율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((</a:t>
                      </a:r>
                      <a:r>
                        <a:rPr lang="ko-KR" alt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자산</a:t>
                      </a: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 </a:t>
                      </a:r>
                      <a:r>
                        <a:rPr lang="ko-KR" alt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자산</a:t>
                      </a: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.shift(1))/abs.(</a:t>
                      </a:r>
                      <a:r>
                        <a:rPr lang="ko-KR" alt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자산</a:t>
                      </a: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.shift(1)))*100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1079669"/>
                  </a:ext>
                </a:extLst>
              </a:tr>
              <a:tr h="37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정상영업이익증가율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((</a:t>
                      </a:r>
                      <a:r>
                        <a:rPr lang="ko-KR" alt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영업손익</a:t>
                      </a: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 </a:t>
                      </a:r>
                      <a:r>
                        <a:rPr lang="ko-KR" alt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영업손익</a:t>
                      </a: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.shift(1))/abs.(</a:t>
                      </a:r>
                      <a:r>
                        <a:rPr lang="ko-KR" alt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영업손익</a:t>
                      </a: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.shift(1)))*100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068468"/>
                  </a:ext>
                </a:extLst>
              </a:tr>
              <a:tr h="567006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현금</a:t>
                      </a:r>
                      <a:endParaRPr lang="en-US" altLang="ko-KR" sz="105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흐름</a:t>
                      </a:r>
                      <a:r>
                        <a:rPr lang="en-US" altLang="ko-KR" sz="105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(2)</a:t>
                      </a:r>
                      <a:endParaRPr lang="ko-KR" sz="105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>
                    <a:solidFill>
                      <a:srgbClr val="024B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현금흐름 대 자산</a:t>
                      </a:r>
                    </a:p>
                  </a:txBody>
                  <a:tcPr marL="45720" marR="4572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영업</a:t>
                      </a: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현금흐름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/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자산</a:t>
                      </a:r>
                    </a:p>
                  </a:txBody>
                  <a:tcPr marL="45720" marR="4572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28606"/>
                  </a:ext>
                </a:extLst>
              </a:tr>
              <a:tr h="4630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현금흐름 대 매출액</a:t>
                      </a:r>
                    </a:p>
                  </a:txBody>
                  <a:tcPr marL="45720" marR="4572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영업</a:t>
                      </a: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현금흐름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/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매출액</a:t>
                      </a:r>
                    </a:p>
                  </a:txBody>
                  <a:tcPr marL="45720" marR="4572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09443"/>
                  </a:ext>
                </a:extLst>
              </a:tr>
              <a:tr h="187325">
                <a:tc rowSpan="10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5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기타</a:t>
                      </a:r>
                      <a:r>
                        <a:rPr lang="en-US" altLang="ko-KR" sz="105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(10)</a:t>
                      </a:r>
                      <a:endParaRPr lang="ko-KR" sz="105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>
                    <a:solidFill>
                      <a:srgbClr val="024B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기말 직원 인원 수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기말 직원 수 합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27219274"/>
                  </a:ext>
                </a:extLst>
              </a:tr>
              <a:tr h="1824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대주주지분율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기말 대주주 지분율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750548539"/>
                  </a:ext>
                </a:extLst>
              </a:tr>
              <a:tr h="187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TMD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부채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/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시가총액</a:t>
                      </a:r>
                    </a:p>
                  </a:txBody>
                  <a:tcPr marL="45720" marR="4572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119578"/>
                  </a:ext>
                </a:extLst>
              </a:tr>
              <a:tr h="187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시가총액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/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총자산</a:t>
                      </a:r>
                    </a:p>
                  </a:txBody>
                  <a:tcPr marL="45720" marR="4572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시가총액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/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총자산 </a:t>
                      </a:r>
                    </a:p>
                  </a:txBody>
                  <a:tcPr marL="45720" marR="4572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21420"/>
                  </a:ext>
                </a:extLst>
              </a:tr>
              <a:tr h="187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EBIT /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총자산</a:t>
                      </a:r>
                    </a:p>
                  </a:txBody>
                  <a:tcPr marL="45720" marR="4572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EBIT /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총자산</a:t>
                      </a:r>
                    </a:p>
                  </a:txBody>
                  <a:tcPr marL="45720" marR="4572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616359"/>
                  </a:ext>
                </a:extLst>
              </a:tr>
              <a:tr h="1824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당기전기영업손익</a:t>
                      </a:r>
                    </a:p>
                  </a:txBody>
                  <a:tcPr marL="45720" marR="4572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영업손익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+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영업손익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.shift(1)) / 2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37253"/>
                  </a:ext>
                </a:extLst>
              </a:tr>
              <a:tr h="372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FINDEP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Capex + CFR(</a:t>
                      </a:r>
                      <a:r>
                        <a:rPr lang="ko-KR" sz="1050" kern="100" dirty="0" err="1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영업총현금흐름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자산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) / Capex 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0744"/>
                  </a:ext>
                </a:extLst>
              </a:tr>
              <a:tr h="11381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WW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지수</a:t>
                      </a:r>
                    </a:p>
                  </a:txBody>
                  <a:tcPr marL="45720" marR="4572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(-0.091(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영업</a:t>
                      </a:r>
                      <a:r>
                        <a:rPr lang="en-US" alt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현금흐름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/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총자산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) - 0.062*(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배당금을 지급하면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1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을 가지는 더미변수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) +0.021 * (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장기차입금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총자산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) - 0.044 * (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총자산자연로그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) + 0.102 * (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기업이 속한 산업의 매출성장률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중분류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)-0.035 * (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기업의 매출성장률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)))*100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364809"/>
                  </a:ext>
                </a:extLst>
              </a:tr>
              <a:tr h="1808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EBITDA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마진율</a:t>
                      </a:r>
                    </a:p>
                  </a:txBody>
                  <a:tcPr marL="45720" marR="4572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EBITDA / 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자산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 * 100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903044"/>
                  </a:ext>
                </a:extLst>
              </a:tr>
              <a:tr h="2994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CND</a:t>
                      </a:r>
                      <a:endParaRPr lang="ko-KR" sz="105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720" marR="4572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abs(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영업현금흐름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당기순이익</a:t>
                      </a:r>
                      <a:r>
                        <a:rPr lang="en-US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)/</a:t>
                      </a:r>
                      <a:r>
                        <a:rPr lang="ko-KR" sz="1050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매출액 </a:t>
                      </a:r>
                    </a:p>
                  </a:txBody>
                  <a:tcPr marL="45720" marR="4572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7257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A31074B-FCE6-B629-0C75-9F747F7C6687}"/>
              </a:ext>
            </a:extLst>
          </p:cNvPr>
          <p:cNvSpPr txBox="1"/>
          <p:nvPr/>
        </p:nvSpPr>
        <p:spPr>
          <a:xfrm>
            <a:off x="14782800" y="9763780"/>
            <a:ext cx="5181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Abs = </a:t>
            </a:r>
            <a:r>
              <a:rPr lang="ko-KR" altLang="en-US" sz="1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절댓값</a:t>
            </a:r>
            <a:endParaRPr lang="en-US" altLang="ko-KR" sz="14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sz="1400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논문참고</a:t>
            </a:r>
            <a:r>
              <a:rPr lang="ko-KR" altLang="en-US" sz="14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및 직접 구성한 변수는 노란색 표시</a:t>
            </a:r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id="{9A243844-BC79-98F3-E4CB-756C442DFCD7}"/>
              </a:ext>
            </a:extLst>
          </p:cNvPr>
          <p:cNvSpPr/>
          <p:nvPr/>
        </p:nvSpPr>
        <p:spPr>
          <a:xfrm>
            <a:off x="5080356" y="2401628"/>
            <a:ext cx="31750" cy="7112501"/>
          </a:xfrm>
          <a:prstGeom prst="line">
            <a:avLst/>
          </a:prstGeom>
          <a:ln w="50800" cap="flat">
            <a:solidFill>
              <a:srgbClr val="024B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sp>
        <p:nvSpPr>
          <p:cNvPr id="3" name="모서리가 둥근 직사각형 10">
            <a:extLst>
              <a:ext uri="{FF2B5EF4-FFF2-40B4-BE49-F238E27FC236}">
                <a16:creationId xmlns:a16="http://schemas.microsoft.com/office/drawing/2014/main" id="{897AA178-1824-F89C-31CB-CE7B61DA868E}"/>
              </a:ext>
            </a:extLst>
          </p:cNvPr>
          <p:cNvSpPr/>
          <p:nvPr/>
        </p:nvSpPr>
        <p:spPr>
          <a:xfrm>
            <a:off x="675272" y="6933560"/>
            <a:ext cx="4107654" cy="1257940"/>
          </a:xfrm>
          <a:prstGeom prst="roundRect">
            <a:avLst/>
          </a:prstGeom>
          <a:noFill/>
          <a:ln w="635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후보 </a:t>
            </a:r>
            <a:r>
              <a:rPr kumimoji="1" lang="en-US" altLang="ko-KR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Features</a:t>
            </a:r>
            <a:endParaRPr kumimoji="1" lang="ko-KR" altLang="en-US" sz="2500" b="1" spc="-15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선행연구논문 등에서 참고한 재무변수</a:t>
            </a:r>
            <a:endParaRPr lang="en-US" altLang="ko-KR" spc="-15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발생주의와 현금주의 차이를 고려한 변수</a:t>
            </a:r>
            <a:endParaRPr lang="en-US" altLang="ko-KR" spc="-15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3E38DC74-46FF-19F0-6C7C-861A0032507E}"/>
              </a:ext>
            </a:extLst>
          </p:cNvPr>
          <p:cNvSpPr/>
          <p:nvPr/>
        </p:nvSpPr>
        <p:spPr>
          <a:xfrm>
            <a:off x="714460" y="5358246"/>
            <a:ext cx="4053952" cy="1433174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Target 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구성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Case_1: 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상장폐지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2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Case_2: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상장폐지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Case_3: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상장폐지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1" name="모서리가 둥근 직사각형 1">
            <a:extLst>
              <a:ext uri="{FF2B5EF4-FFF2-40B4-BE49-F238E27FC236}">
                <a16:creationId xmlns:a16="http://schemas.microsoft.com/office/drawing/2014/main" id="{5C0B0A37-CC4E-3204-ECB8-A7198568F61E}"/>
              </a:ext>
            </a:extLst>
          </p:cNvPr>
          <p:cNvSpPr/>
          <p:nvPr/>
        </p:nvSpPr>
        <p:spPr>
          <a:xfrm>
            <a:off x="714460" y="4641035"/>
            <a:ext cx="4053952" cy="575071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Dataset 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구성</a:t>
            </a:r>
          </a:p>
        </p:txBody>
      </p:sp>
      <p:sp>
        <p:nvSpPr>
          <p:cNvPr id="12" name="모서리가 둥근 직사각형 21">
            <a:extLst>
              <a:ext uri="{FF2B5EF4-FFF2-40B4-BE49-F238E27FC236}">
                <a16:creationId xmlns:a16="http://schemas.microsoft.com/office/drawing/2014/main" id="{7B59BC25-4A8D-6D59-E815-4861D8E30488}"/>
              </a:ext>
            </a:extLst>
          </p:cNvPr>
          <p:cNvSpPr/>
          <p:nvPr/>
        </p:nvSpPr>
        <p:spPr>
          <a:xfrm>
            <a:off x="685800" y="2415630"/>
            <a:ext cx="4082612" cy="1081303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US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부실기업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정의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회생인가를 받거나  직권에 의해 상장폐지가 된 기업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3" name="모서리가 둥근 직사각형 21">
            <a:extLst>
              <a:ext uri="{FF2B5EF4-FFF2-40B4-BE49-F238E27FC236}">
                <a16:creationId xmlns:a16="http://schemas.microsoft.com/office/drawing/2014/main" id="{5FA8D043-F3E1-09CD-02DE-328EE16C01B5}"/>
              </a:ext>
            </a:extLst>
          </p:cNvPr>
          <p:cNvSpPr/>
          <p:nvPr/>
        </p:nvSpPr>
        <p:spPr>
          <a:xfrm>
            <a:off x="696556" y="3637570"/>
            <a:ext cx="4071856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US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대상기간</a:t>
            </a:r>
            <a:r>
              <a:rPr kumimoji="1" lang="en-US" altLang="ko-Kore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대상기업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2012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–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2021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/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KOSDAQ </a:t>
            </a:r>
          </a:p>
        </p:txBody>
      </p:sp>
    </p:spTree>
    <p:extLst>
      <p:ext uri="{BB962C8B-B14F-4D97-AF65-F5344CB8AC3E}">
        <p14:creationId xmlns:p14="http://schemas.microsoft.com/office/powerpoint/2010/main" val="3729525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DC7CAFD6-94D2-94FC-7039-C687D351D755}"/>
              </a:ext>
            </a:extLst>
          </p:cNvPr>
          <p:cNvSpPr txBox="1"/>
          <p:nvPr/>
        </p:nvSpPr>
        <p:spPr>
          <a:xfrm>
            <a:off x="4495800" y="3207754"/>
            <a:ext cx="3346626" cy="330883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024BC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4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4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500" b="1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부실 정의 및 </a:t>
              </a:r>
              <a:r>
                <a:rPr kumimoji="0" lang="ko-KR" altLang="en-US" sz="4500" b="1" i="0" u="none" strike="noStrike" kern="1200" cap="none" spc="-30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데이터전처리</a:t>
              </a:r>
              <a:endParaRPr kumimoji="0" lang="en-US" sz="45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 Black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3C42A6E-79DB-F512-6F26-884E7B4EE5DE}"/>
              </a:ext>
            </a:extLst>
          </p:cNvPr>
          <p:cNvSpPr txBox="1"/>
          <p:nvPr/>
        </p:nvSpPr>
        <p:spPr>
          <a:xfrm>
            <a:off x="5439824" y="2368136"/>
            <a:ext cx="129243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1" lang="ko-KR" altLang="en-US" sz="4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데이터 제거</a:t>
            </a:r>
            <a:endParaRPr kumimoji="1" lang="en-US" altLang="ko-KR" sz="40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4000" b="1" i="0" u="none" strike="noStrike" kern="1200" cap="none" spc="-150" normalizeH="0" baseline="0" noProof="0" dirty="0">
              <a:ln>
                <a:noFill/>
              </a:ln>
              <a:solidFill>
                <a:srgbClr val="004000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1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외국계 기업 </a:t>
            </a:r>
            <a:r>
              <a:rPr kumimoji="1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( </a:t>
            </a:r>
            <a:r>
              <a:rPr kumimoji="1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데이터 수 </a:t>
            </a:r>
            <a:r>
              <a:rPr kumimoji="1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: 152</a:t>
            </a:r>
            <a:r>
              <a:rPr kumimoji="1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개</a:t>
            </a:r>
            <a:r>
              <a:rPr kumimoji="1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)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1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srgbClr val="004000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1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금융 및 보험업 </a:t>
            </a:r>
            <a:r>
              <a:rPr kumimoji="1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( </a:t>
            </a:r>
            <a:r>
              <a:rPr kumimoji="1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데이터 수 </a:t>
            </a:r>
            <a:r>
              <a:rPr kumimoji="1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: 8</a:t>
            </a:r>
            <a:r>
              <a:rPr kumimoji="1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개 </a:t>
            </a:r>
            <a:r>
              <a:rPr kumimoji="1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) </a:t>
            </a:r>
            <a:r>
              <a:rPr kumimoji="1" lang="en-US" altLang="ko-KR" sz="17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*</a:t>
            </a:r>
            <a:r>
              <a:rPr kumimoji="1" lang="ko-KR" altLang="en-US" sz="17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통계청 한국표준산업분류 </a:t>
            </a:r>
            <a:r>
              <a:rPr kumimoji="1" lang="en-US" altLang="ko-KR" sz="17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10</a:t>
            </a:r>
            <a:r>
              <a:rPr kumimoji="1" lang="ko-KR" altLang="en-US" sz="17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대 분류 기준 </a:t>
            </a:r>
            <a:endParaRPr kumimoji="1" lang="en-US" altLang="ko-KR" sz="1700" b="0" i="0" u="none" strike="noStrike" kern="1200" cap="none" spc="-15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1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srgbClr val="004000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1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50</a:t>
            </a:r>
            <a:r>
              <a:rPr kumimoji="1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개 이상 컬럼에서 </a:t>
            </a:r>
            <a:r>
              <a:rPr kumimoji="1" lang="ko-KR" alt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결측치가</a:t>
            </a:r>
            <a:r>
              <a:rPr kumimoji="1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 존재하는 행 </a:t>
            </a:r>
            <a:r>
              <a:rPr kumimoji="1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(</a:t>
            </a:r>
            <a:r>
              <a:rPr kumimoji="1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데이터 수</a:t>
            </a:r>
            <a:r>
              <a:rPr kumimoji="1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: 1455</a:t>
            </a:r>
            <a:r>
              <a:rPr kumimoji="1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개</a:t>
            </a:r>
            <a:r>
              <a:rPr kumimoji="1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srgbClr val="004000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1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거래소 코드가 </a:t>
            </a:r>
            <a:r>
              <a:rPr kumimoji="1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2</a:t>
            </a:r>
            <a:r>
              <a:rPr kumimoji="1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개인 기업 </a:t>
            </a:r>
            <a:r>
              <a:rPr kumimoji="1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( </a:t>
            </a:r>
            <a:r>
              <a:rPr kumimoji="1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데이터 수 </a:t>
            </a:r>
            <a:r>
              <a:rPr kumimoji="1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: 269</a:t>
            </a:r>
            <a:r>
              <a:rPr kumimoji="1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개 </a:t>
            </a:r>
            <a:r>
              <a:rPr kumimoji="1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)</a:t>
            </a:r>
            <a:r>
              <a:rPr kumimoji="1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 </a:t>
            </a:r>
            <a:r>
              <a:rPr kumimoji="1" lang="en-US" altLang="ko-KR" sz="17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*</a:t>
            </a:r>
            <a:r>
              <a:rPr kumimoji="1" lang="ko-KR" altLang="en-US" sz="1700" b="0" i="0" u="none" strike="noStrike" kern="1200" cap="none" spc="-1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거래소코드 바뀌기 전의 거래소코드의 데이터 삭제</a:t>
            </a:r>
            <a:endParaRPr kumimoji="1" lang="en-US" altLang="ko-KR" sz="1700" b="0" i="0" u="none" strike="noStrike" kern="1200" cap="none" spc="-15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1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srgbClr val="004000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1" lang="ko-KR" altLang="en-US" sz="28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회계년도가 상장일 보다 빠른 데이터 </a:t>
            </a:r>
            <a:r>
              <a:rPr kumimoji="1" lang="en-US" altLang="ko-KR" sz="28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(</a:t>
            </a:r>
            <a:r>
              <a:rPr kumimoji="1" lang="ko-KR" altLang="en-US" sz="28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데이터 수 </a:t>
            </a:r>
            <a:r>
              <a:rPr kumimoji="1" lang="en-US" altLang="ko-KR" sz="28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: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1815</a:t>
            </a:r>
            <a:r>
              <a:rPr lang="ko-KR" altLang="en-US" sz="2800" dirty="0">
                <a:latin typeface="Consolas" panose="020B0609020204030204" pitchFamily="49" charset="0"/>
                <a:ea typeface="S-Core Dream 4 Regular" panose="020B0203030302020204"/>
              </a:rPr>
              <a:t>개</a:t>
            </a:r>
            <a:r>
              <a:rPr kumimoji="1" lang="en-US" altLang="ko-KR" sz="28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)</a:t>
            </a:r>
            <a:r>
              <a:rPr kumimoji="1" lang="ko-KR" altLang="en-US" sz="28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/>
              </a:rPr>
              <a:t>  </a:t>
            </a:r>
            <a:endParaRPr kumimoji="1" lang="en-US" altLang="ko-KR" sz="17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0" lang="en-US" altLang="ko-KR" sz="2800" b="0" i="0" u="none" strike="noStrike" kern="1200" cap="none" spc="-300" normalizeH="0" baseline="0" noProof="0" dirty="0">
              <a:ln>
                <a:noFill/>
              </a:ln>
              <a:solidFill>
                <a:srgbClr val="004000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id="{EE5BACD2-D1E3-7B1E-8A25-90F346974FD6}"/>
              </a:ext>
            </a:extLst>
          </p:cNvPr>
          <p:cNvSpPr/>
          <p:nvPr/>
        </p:nvSpPr>
        <p:spPr>
          <a:xfrm>
            <a:off x="5080356" y="2401628"/>
            <a:ext cx="31750" cy="7112501"/>
          </a:xfrm>
          <a:prstGeom prst="line">
            <a:avLst/>
          </a:prstGeom>
          <a:ln w="50800" cap="flat">
            <a:solidFill>
              <a:srgbClr val="024B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sp>
        <p:nvSpPr>
          <p:cNvPr id="3" name="모서리가 둥근 직사각형 10">
            <a:extLst>
              <a:ext uri="{FF2B5EF4-FFF2-40B4-BE49-F238E27FC236}">
                <a16:creationId xmlns:a16="http://schemas.microsoft.com/office/drawing/2014/main" id="{373C9B5F-10A7-2EF2-E110-61B9321D4924}"/>
              </a:ext>
            </a:extLst>
          </p:cNvPr>
          <p:cNvSpPr/>
          <p:nvPr/>
        </p:nvSpPr>
        <p:spPr>
          <a:xfrm>
            <a:off x="675272" y="6933560"/>
            <a:ext cx="4107654" cy="1257940"/>
          </a:xfrm>
          <a:prstGeom prst="roundRect">
            <a:avLst/>
          </a:prstGeom>
          <a:noFill/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후보 </a:t>
            </a:r>
            <a:r>
              <a:rPr kumimoji="1" lang="en-US" altLang="ko-KR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Features</a:t>
            </a:r>
            <a:endParaRPr kumimoji="1" lang="ko-KR" altLang="en-US" sz="2500" b="1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선행연구논문 등에서 참고한 재무변수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발생주의와 현금주의 차이를 고려한 변수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5" name="모서리가 둥근 직사각형 1">
            <a:extLst>
              <a:ext uri="{FF2B5EF4-FFF2-40B4-BE49-F238E27FC236}">
                <a16:creationId xmlns:a16="http://schemas.microsoft.com/office/drawing/2014/main" id="{E29679CC-A550-FC96-2A16-B9D625CC3B25}"/>
              </a:ext>
            </a:extLst>
          </p:cNvPr>
          <p:cNvSpPr/>
          <p:nvPr/>
        </p:nvSpPr>
        <p:spPr>
          <a:xfrm>
            <a:off x="714460" y="5358246"/>
            <a:ext cx="4053952" cy="1433174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Target 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구성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Case_1: 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상장폐지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2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Case_2: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상장폐지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Case_3: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상장폐지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6" name="모서리가 둥근 직사각형 1">
            <a:extLst>
              <a:ext uri="{FF2B5EF4-FFF2-40B4-BE49-F238E27FC236}">
                <a16:creationId xmlns:a16="http://schemas.microsoft.com/office/drawing/2014/main" id="{3E3A60CB-324F-B3A3-A4D9-449C92518C06}"/>
              </a:ext>
            </a:extLst>
          </p:cNvPr>
          <p:cNvSpPr/>
          <p:nvPr/>
        </p:nvSpPr>
        <p:spPr>
          <a:xfrm>
            <a:off x="714460" y="4641035"/>
            <a:ext cx="4053952" cy="575071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Dataset 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구성</a:t>
            </a:r>
          </a:p>
        </p:txBody>
      </p:sp>
      <p:sp>
        <p:nvSpPr>
          <p:cNvPr id="8" name="모서리가 둥근 직사각형 21">
            <a:extLst>
              <a:ext uri="{FF2B5EF4-FFF2-40B4-BE49-F238E27FC236}">
                <a16:creationId xmlns:a16="http://schemas.microsoft.com/office/drawing/2014/main" id="{A20CDFDA-52EC-B8BD-AFE6-F0DEDED3CB28}"/>
              </a:ext>
            </a:extLst>
          </p:cNvPr>
          <p:cNvSpPr/>
          <p:nvPr/>
        </p:nvSpPr>
        <p:spPr>
          <a:xfrm>
            <a:off x="685800" y="2415630"/>
            <a:ext cx="4082612" cy="1081303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US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부실기업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정의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회생인가를 받거나  직권에 의해 상장폐지가 된 기업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0" name="모서리가 둥근 직사각형 21">
            <a:extLst>
              <a:ext uri="{FF2B5EF4-FFF2-40B4-BE49-F238E27FC236}">
                <a16:creationId xmlns:a16="http://schemas.microsoft.com/office/drawing/2014/main" id="{DF39E048-5037-8348-029A-74E9AF4E8270}"/>
              </a:ext>
            </a:extLst>
          </p:cNvPr>
          <p:cNvSpPr/>
          <p:nvPr/>
        </p:nvSpPr>
        <p:spPr>
          <a:xfrm>
            <a:off x="696556" y="3637570"/>
            <a:ext cx="4071856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US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대상기간</a:t>
            </a:r>
            <a:r>
              <a:rPr kumimoji="1" lang="en-US" altLang="ko-Kore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대상기업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2012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–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2021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/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KOSDAQ </a:t>
            </a: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E552F513-5431-B79E-1ECE-EF766EB72A4D}"/>
              </a:ext>
            </a:extLst>
          </p:cNvPr>
          <p:cNvSpPr/>
          <p:nvPr/>
        </p:nvSpPr>
        <p:spPr>
          <a:xfrm>
            <a:off x="714460" y="8333640"/>
            <a:ext cx="4107655" cy="1081303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EDA / </a:t>
            </a:r>
            <a:r>
              <a:rPr kumimoji="1" lang="ko-KR" altLang="en-US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데이터 </a:t>
            </a:r>
            <a:r>
              <a:rPr kumimoji="1" lang="ko-KR" altLang="en-US" sz="2500" b="1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전처리</a:t>
            </a:r>
            <a:endParaRPr kumimoji="1" lang="ko-KR" altLang="en-US" sz="2500" b="1" spc="-15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이상치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결측치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확인 및 조정</a:t>
            </a:r>
            <a:endParaRPr lang="en-US" altLang="ko-KR" spc="-15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통계적 검증</a:t>
            </a:r>
            <a:endParaRPr lang="en-US" altLang="ko-KR" spc="-15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339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DC7CAFD6-94D2-94FC-7039-C687D351D755}"/>
              </a:ext>
            </a:extLst>
          </p:cNvPr>
          <p:cNvSpPr txBox="1"/>
          <p:nvPr/>
        </p:nvSpPr>
        <p:spPr>
          <a:xfrm>
            <a:off x="4495800" y="3207754"/>
            <a:ext cx="3346626" cy="330883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024BC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4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4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500" b="1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부실 정의 및 </a:t>
              </a:r>
              <a:r>
                <a:rPr kumimoji="0" lang="ko-KR" altLang="en-US" sz="4500" b="1" i="0" u="none" strike="noStrike" kern="1200" cap="none" spc="-30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데이터전처리</a:t>
              </a:r>
              <a:endParaRPr kumimoji="0" lang="en-US" sz="45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 Black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86260E0-6C83-FE7A-6D6D-2D37DD4587FE}"/>
              </a:ext>
            </a:extLst>
          </p:cNvPr>
          <p:cNvSpPr txBox="1"/>
          <p:nvPr/>
        </p:nvSpPr>
        <p:spPr>
          <a:xfrm>
            <a:off x="5439824" y="2354134"/>
            <a:ext cx="11303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1" lang="ko-KR" altLang="en-US" sz="4000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결측치</a:t>
            </a:r>
            <a:r>
              <a:rPr kumimoji="1" lang="en-US" altLang="ko-KR" sz="4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: </a:t>
            </a:r>
            <a:r>
              <a:rPr kumimoji="1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TS2000</a:t>
            </a:r>
            <a:r>
              <a:rPr kumimoji="1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의 데이터와 </a:t>
            </a:r>
            <a:r>
              <a:rPr kumimoji="1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Dart</a:t>
            </a:r>
            <a:r>
              <a:rPr kumimoji="1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의 사업보고서 수치를 </a:t>
            </a:r>
            <a:r>
              <a:rPr kumimoji="1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Cross Check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1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연결재무제표에 누락된 데이터 개별재무제표의 수치로 대체 혹은 제거</a:t>
            </a:r>
            <a:endParaRPr kumimoji="1" lang="en-US" altLang="ko-KR" sz="2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1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중앙값</a:t>
            </a:r>
            <a:r>
              <a:rPr kumimoji="1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,</a:t>
            </a:r>
            <a:r>
              <a:rPr kumimoji="1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평균값 등으로 대체 혹은 제거</a:t>
            </a:r>
            <a:endParaRPr kumimoji="1" lang="en-US" altLang="ko-KR" sz="2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A3F44B-3867-6DA9-96E8-330D7868F3A3}"/>
              </a:ext>
            </a:extLst>
          </p:cNvPr>
          <p:cNvSpPr txBox="1"/>
          <p:nvPr/>
        </p:nvSpPr>
        <p:spPr>
          <a:xfrm>
            <a:off x="5439824" y="6841178"/>
            <a:ext cx="113033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1" lang="ko-KR" altLang="en-US" sz="4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이상치</a:t>
            </a:r>
            <a:r>
              <a:rPr kumimoji="1" lang="en-US" altLang="ko-KR" sz="4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: </a:t>
            </a:r>
            <a:r>
              <a:rPr kumimoji="1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양극단 합산 </a:t>
            </a:r>
            <a:r>
              <a:rPr kumimoji="1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2% </a:t>
            </a:r>
            <a:r>
              <a:rPr kumimoji="1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데이터 </a:t>
            </a:r>
            <a:r>
              <a:rPr kumimoji="1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Trimming </a:t>
            </a:r>
            <a:r>
              <a:rPr kumimoji="1" lang="en-US" altLang="ko-KR" sz="1700" b="0" i="0" u="none" strike="noStrike" kern="1200" cap="none" spc="-15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*Object Feature </a:t>
            </a:r>
            <a:r>
              <a:rPr kumimoji="1" lang="ko-KR" altLang="en-US" sz="1700" b="0" i="0" u="none" strike="noStrike" kern="1200" cap="none" spc="-15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제외</a:t>
            </a:r>
            <a:endParaRPr kumimoji="1" lang="en-US" altLang="ko-KR" sz="1700" b="0" i="0" u="none" strike="noStrike" kern="1200" cap="none" spc="-15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pc="-300" dirty="0">
              <a:solidFill>
                <a:prstClr val="black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나눔고딕" panose="020D0604000000000000" pitchFamily="50" charset="-127"/>
              </a:rPr>
              <a:t>kosdaq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나눔고딕" panose="020D0604000000000000" pitchFamily="50" charset="-127"/>
              </a:rPr>
              <a:t>시장 전체의 부실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나눔고딕" panose="020D0604000000000000" pitchFamily="50" charset="-127"/>
              </a:rPr>
              <a:t>점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나눔고딕" panose="020D0604000000000000" pitchFamily="50" charset="-127"/>
              </a:rPr>
              <a:t>수를 도출하는 것이 목표이기때문에 데이터 품질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나눔고딕" panose="020D0604000000000000" pitchFamily="50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나눔고딕" panose="020D0604000000000000" pitchFamily="50" charset="-127"/>
              </a:rPr>
              <a:t>향상을 위해 </a:t>
            </a:r>
            <a:endParaRPr lang="en-US" altLang="ko-KR" sz="180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나눔고딕" panose="020D0604000000000000" pitchFamily="50" charset="-127"/>
            </a:endParaRP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1700" b="0" i="0" u="none" strike="noStrike" kern="1200" cap="none" spc="-15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           </a:t>
            </a:r>
            <a:r>
              <a:rPr kumimoji="1" lang="ko-KR" altLang="en-US" sz="17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양극단합산 </a:t>
            </a:r>
            <a:r>
              <a:rPr kumimoji="1" lang="en-US" altLang="ko-KR" sz="17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2%</a:t>
            </a:r>
            <a:r>
              <a:rPr kumimoji="1" lang="ko-KR" altLang="en-US" sz="17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진행 </a:t>
            </a:r>
            <a:endParaRPr kumimoji="1" lang="en-US" altLang="ko-KR" sz="17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0" lang="en-US" altLang="ko-KR" sz="1700" b="0" i="0" u="none" strike="noStrike" kern="1200" cap="none" spc="-15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</p:txBody>
      </p:sp>
      <p:graphicFrame>
        <p:nvGraphicFramePr>
          <p:cNvPr id="24" name="표 4">
            <a:extLst>
              <a:ext uri="{FF2B5EF4-FFF2-40B4-BE49-F238E27FC236}">
                <a16:creationId xmlns:a16="http://schemas.microsoft.com/office/drawing/2014/main" id="{BFF846E1-4BA5-4725-EA21-8CF954654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451449"/>
              </p:ext>
            </p:extLst>
          </p:nvPr>
        </p:nvGraphicFramePr>
        <p:xfrm>
          <a:off x="5510947" y="4150238"/>
          <a:ext cx="5007212" cy="2187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803">
                  <a:extLst>
                    <a:ext uri="{9D8B030D-6E8A-4147-A177-3AD203B41FA5}">
                      <a16:colId xmlns:a16="http://schemas.microsoft.com/office/drawing/2014/main" val="2298918690"/>
                    </a:ext>
                  </a:extLst>
                </a:gridCol>
                <a:gridCol w="1251803">
                  <a:extLst>
                    <a:ext uri="{9D8B030D-6E8A-4147-A177-3AD203B41FA5}">
                      <a16:colId xmlns:a16="http://schemas.microsoft.com/office/drawing/2014/main" val="1719827316"/>
                    </a:ext>
                  </a:extLst>
                </a:gridCol>
                <a:gridCol w="1251803">
                  <a:extLst>
                    <a:ext uri="{9D8B030D-6E8A-4147-A177-3AD203B41FA5}">
                      <a16:colId xmlns:a16="http://schemas.microsoft.com/office/drawing/2014/main" val="2020337185"/>
                    </a:ext>
                  </a:extLst>
                </a:gridCol>
                <a:gridCol w="1251803">
                  <a:extLst>
                    <a:ext uri="{9D8B030D-6E8A-4147-A177-3AD203B41FA5}">
                      <a16:colId xmlns:a16="http://schemas.microsoft.com/office/drawing/2014/main" val="2357435261"/>
                    </a:ext>
                  </a:extLst>
                </a:gridCol>
              </a:tblGrid>
              <a:tr h="729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spc="-15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Dataset </a:t>
                      </a:r>
                      <a:endParaRPr lang="ko-KR" altLang="en-US" b="0" i="0" spc="-150" dirty="0">
                        <a:solidFill>
                          <a:schemeClr val="tx1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spc="-15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정상기업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spc="-15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부도기업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spc="-15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총 기업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277388"/>
                  </a:ext>
                </a:extLst>
              </a:tr>
              <a:tr h="729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기업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1180</a:t>
                      </a:r>
                      <a:endParaRPr lang="ko-KR" altLang="en-US" b="0" i="0" spc="-15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149</a:t>
                      </a:r>
                      <a:endParaRPr lang="ko-KR" altLang="en-US" b="0" i="0" spc="-15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1329</a:t>
                      </a:r>
                      <a:endParaRPr lang="ko-KR" altLang="en-US" b="0" i="0" spc="-15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335225"/>
                  </a:ext>
                </a:extLst>
              </a:tr>
              <a:tr h="729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데이터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7342</a:t>
                      </a:r>
                      <a:endParaRPr lang="ko-KR" altLang="en-US" b="0" i="0" spc="-15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242</a:t>
                      </a:r>
                      <a:endParaRPr lang="ko-KR" altLang="en-US" b="0" i="0" spc="-15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7584</a:t>
                      </a:r>
                      <a:endParaRPr lang="ko-KR" altLang="en-US" b="0" i="0" spc="-15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5526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C849EC0-3535-C605-6094-F260756EE3A4}"/>
              </a:ext>
            </a:extLst>
          </p:cNvPr>
          <p:cNvSpPr txBox="1"/>
          <p:nvPr/>
        </p:nvSpPr>
        <p:spPr>
          <a:xfrm>
            <a:off x="10933536" y="5405493"/>
            <a:ext cx="3552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Dataset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기업 비율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:  88 : 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데이터 비율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:  97 : </a:t>
            </a:r>
            <a:r>
              <a:rPr lang="en-US" altLang="ko-KR" spc="-150" dirty="0">
                <a:solidFill>
                  <a:prstClr val="black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id="{98A7FEB1-414B-8FF3-6FD7-C9D74CBC5684}"/>
              </a:ext>
            </a:extLst>
          </p:cNvPr>
          <p:cNvSpPr/>
          <p:nvPr/>
        </p:nvSpPr>
        <p:spPr>
          <a:xfrm>
            <a:off x="5080356" y="2401628"/>
            <a:ext cx="31750" cy="7112501"/>
          </a:xfrm>
          <a:prstGeom prst="line">
            <a:avLst/>
          </a:prstGeom>
          <a:ln w="50800" cap="flat">
            <a:solidFill>
              <a:srgbClr val="024B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sp>
        <p:nvSpPr>
          <p:cNvPr id="3" name="모서리가 둥근 직사각형 10">
            <a:extLst>
              <a:ext uri="{FF2B5EF4-FFF2-40B4-BE49-F238E27FC236}">
                <a16:creationId xmlns:a16="http://schemas.microsoft.com/office/drawing/2014/main" id="{1E58962F-92C9-AC9A-89BD-5B60718B4602}"/>
              </a:ext>
            </a:extLst>
          </p:cNvPr>
          <p:cNvSpPr/>
          <p:nvPr/>
        </p:nvSpPr>
        <p:spPr>
          <a:xfrm>
            <a:off x="675272" y="6933560"/>
            <a:ext cx="4107654" cy="1257940"/>
          </a:xfrm>
          <a:prstGeom prst="roundRect">
            <a:avLst/>
          </a:prstGeom>
          <a:noFill/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후보 </a:t>
            </a:r>
            <a:r>
              <a:rPr kumimoji="1" lang="en-US" altLang="ko-KR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Features</a:t>
            </a:r>
            <a:endParaRPr kumimoji="1" lang="ko-KR" altLang="en-US" sz="2500" b="1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선행연구논문 등에서 참고한 재무변수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발생주의와 현금주의 차이를 고려한 변수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5" name="모서리가 둥근 직사각형 1">
            <a:extLst>
              <a:ext uri="{FF2B5EF4-FFF2-40B4-BE49-F238E27FC236}">
                <a16:creationId xmlns:a16="http://schemas.microsoft.com/office/drawing/2014/main" id="{D7615A97-7BA0-DDB2-C020-0867E497205E}"/>
              </a:ext>
            </a:extLst>
          </p:cNvPr>
          <p:cNvSpPr/>
          <p:nvPr/>
        </p:nvSpPr>
        <p:spPr>
          <a:xfrm>
            <a:off x="714460" y="5358246"/>
            <a:ext cx="4053952" cy="1433174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Target 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구성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Case_1: 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상장폐지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2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Case_2: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상장폐지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Case_3: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상장폐지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1" name="모서리가 둥근 직사각형 1">
            <a:extLst>
              <a:ext uri="{FF2B5EF4-FFF2-40B4-BE49-F238E27FC236}">
                <a16:creationId xmlns:a16="http://schemas.microsoft.com/office/drawing/2014/main" id="{2D49C796-7E47-C33F-E33B-1BB503114546}"/>
              </a:ext>
            </a:extLst>
          </p:cNvPr>
          <p:cNvSpPr/>
          <p:nvPr/>
        </p:nvSpPr>
        <p:spPr>
          <a:xfrm>
            <a:off x="714460" y="4641035"/>
            <a:ext cx="4053952" cy="575071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Dataset 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구성</a:t>
            </a:r>
          </a:p>
        </p:txBody>
      </p:sp>
      <p:sp>
        <p:nvSpPr>
          <p:cNvPr id="17" name="모서리가 둥근 직사각형 21">
            <a:extLst>
              <a:ext uri="{FF2B5EF4-FFF2-40B4-BE49-F238E27FC236}">
                <a16:creationId xmlns:a16="http://schemas.microsoft.com/office/drawing/2014/main" id="{6006E838-F63D-3320-5167-C5035E4CE2BD}"/>
              </a:ext>
            </a:extLst>
          </p:cNvPr>
          <p:cNvSpPr/>
          <p:nvPr/>
        </p:nvSpPr>
        <p:spPr>
          <a:xfrm>
            <a:off x="685800" y="2415630"/>
            <a:ext cx="4082612" cy="1081303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US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부실기업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정의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회생인가를 받거나  직권에 의해 상장폐지가 된 기업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" name="모서리가 둥근 직사각형 21">
            <a:extLst>
              <a:ext uri="{FF2B5EF4-FFF2-40B4-BE49-F238E27FC236}">
                <a16:creationId xmlns:a16="http://schemas.microsoft.com/office/drawing/2014/main" id="{D5DA793B-685A-2047-9410-BD2DD1F5A8AC}"/>
              </a:ext>
            </a:extLst>
          </p:cNvPr>
          <p:cNvSpPr/>
          <p:nvPr/>
        </p:nvSpPr>
        <p:spPr>
          <a:xfrm>
            <a:off x="696556" y="3637570"/>
            <a:ext cx="4071856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US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대상기간</a:t>
            </a:r>
            <a:r>
              <a:rPr kumimoji="1" lang="en-US" altLang="ko-Kore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대상기업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2012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–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2021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/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KOSDAQ </a:t>
            </a:r>
          </a:p>
        </p:txBody>
      </p: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9F7FCFEF-AFDA-F009-352F-5084E497050E}"/>
              </a:ext>
            </a:extLst>
          </p:cNvPr>
          <p:cNvSpPr/>
          <p:nvPr/>
        </p:nvSpPr>
        <p:spPr>
          <a:xfrm>
            <a:off x="714460" y="8333640"/>
            <a:ext cx="4107655" cy="1081303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EDA / </a:t>
            </a:r>
            <a:r>
              <a:rPr kumimoji="1" lang="ko-KR" altLang="en-US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데이터 </a:t>
            </a:r>
            <a:r>
              <a:rPr kumimoji="1" lang="ko-KR" altLang="en-US" sz="2500" b="1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전처리</a:t>
            </a:r>
            <a:endParaRPr kumimoji="1" lang="ko-KR" altLang="en-US" sz="2500" b="1" spc="-15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이상치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결측치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확인 및 조정</a:t>
            </a:r>
            <a:endParaRPr lang="en-US" altLang="ko-KR" spc="-15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통계적 검증</a:t>
            </a:r>
            <a:endParaRPr lang="en-US" altLang="ko-KR" spc="-15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19F74-9494-878B-3A78-1EB54791DC81}"/>
              </a:ext>
            </a:extLst>
          </p:cNvPr>
          <p:cNvSpPr txBox="1"/>
          <p:nvPr/>
        </p:nvSpPr>
        <p:spPr>
          <a:xfrm>
            <a:off x="11049000" y="3797436"/>
            <a:ext cx="869386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lang="en-US" altLang="ko-KR" sz="2500" spc="-15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KOSDAQ</a:t>
            </a:r>
          </a:p>
          <a:p>
            <a:r>
              <a:rPr lang="en-US" altLang="ko-KR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 </a:t>
            </a:r>
            <a:r>
              <a:rPr lang="ko-KR" altLang="en-US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연결재무제표 컬럼에서 </a:t>
            </a:r>
            <a:r>
              <a:rPr lang="en-US" altLang="ko-KR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5611</a:t>
            </a:r>
            <a:r>
              <a:rPr lang="ko-KR" altLang="en-US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 </a:t>
            </a:r>
            <a:r>
              <a:rPr lang="ko-KR" altLang="en-US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결측치</a:t>
            </a:r>
            <a:r>
              <a:rPr lang="ko-KR" altLang="en-US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확인</a:t>
            </a:r>
            <a:endParaRPr lang="en-US" altLang="ko-KR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lang="en-US" altLang="ko-KR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 </a:t>
            </a:r>
            <a:r>
              <a:rPr lang="ko-KR" altLang="en-US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연결재무제표 </a:t>
            </a:r>
            <a:r>
              <a:rPr lang="ko-KR" altLang="en-US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결측치</a:t>
            </a:r>
            <a:r>
              <a:rPr lang="ko-KR" altLang="en-US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개별재무제표 값으로 대체 후 남은 </a:t>
            </a:r>
            <a:r>
              <a:rPr lang="ko-KR" altLang="en-US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결측치</a:t>
            </a:r>
            <a:r>
              <a:rPr lang="ko-KR" altLang="en-US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약 </a:t>
            </a:r>
            <a:r>
              <a:rPr lang="en-US" altLang="ko-KR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1865</a:t>
            </a:r>
            <a:r>
              <a:rPr lang="ko-KR" altLang="en-US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</a:t>
            </a:r>
            <a:endParaRPr lang="en-US" altLang="ko-KR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lang="en-US" altLang="ko-KR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 </a:t>
            </a:r>
            <a:r>
              <a:rPr lang="ko-KR" altLang="en-US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범주별</a:t>
            </a:r>
            <a:r>
              <a:rPr lang="ko-KR" altLang="en-US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결측치</a:t>
            </a:r>
            <a:r>
              <a:rPr lang="ko-KR" altLang="en-US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확인 후 모두 </a:t>
            </a:r>
            <a:r>
              <a:rPr lang="en-US" altLang="ko-KR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drop</a:t>
            </a:r>
            <a:endParaRPr lang="ko-KR" altLang="en-US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27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DC7CAFD6-94D2-94FC-7039-C687D351D755}"/>
              </a:ext>
            </a:extLst>
          </p:cNvPr>
          <p:cNvSpPr txBox="1"/>
          <p:nvPr/>
        </p:nvSpPr>
        <p:spPr>
          <a:xfrm>
            <a:off x="4495800" y="3207754"/>
            <a:ext cx="3346626" cy="330883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024BC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부실 정의 및 </a:t>
              </a:r>
              <a:r>
                <a:rPr lang="ko-KR" altLang="en-US" sz="4500" b="1" spc="-3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데이터전처리</a:t>
              </a:r>
              <a:endParaRPr lang="en-US" sz="4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 Black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D4853D-4E36-F27C-C248-DD96F6FD56FA}"/>
              </a:ext>
            </a:extLst>
          </p:cNvPr>
          <p:cNvSpPr txBox="1"/>
          <p:nvPr/>
        </p:nvSpPr>
        <p:spPr>
          <a:xfrm>
            <a:off x="5439823" y="2368136"/>
            <a:ext cx="120237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kumimoji="1" lang="en-US" altLang="ko-KR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EDA : </a:t>
            </a:r>
            <a:r>
              <a:rPr kumimoji="1" lang="en-US" altLang="ko-KR" sz="28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QQ Plot, Boxplot</a:t>
            </a:r>
            <a:r>
              <a:rPr kumimoji="1" lang="ko-KR" altLang="en-US" sz="28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이용한 </a:t>
            </a:r>
            <a:r>
              <a:rPr kumimoji="1" lang="en-US" altLang="ko-KR" sz="28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Feature</a:t>
            </a:r>
            <a:r>
              <a:rPr kumimoji="1" lang="ko-KR" altLang="en-US" sz="28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별 데이터 분포를 확인</a:t>
            </a:r>
            <a:endParaRPr kumimoji="1" lang="en-US" altLang="ko-KR" sz="2800" spc="-3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1028700" lvl="1" indent="-571500">
              <a:buFont typeface="Wingdings" pitchFamily="2" charset="2"/>
              <a:buChar char="q"/>
            </a:pPr>
            <a:r>
              <a:rPr kumimoji="1" lang="en-US" altLang="ko-KR" sz="2800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QQplot</a:t>
            </a:r>
            <a:r>
              <a:rPr kumimoji="1" lang="en-US" altLang="ko-KR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</a:t>
            </a:r>
            <a:endParaRPr lang="en-US" altLang="ko-KR" sz="28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7CC9A8-6B21-BEE1-1A64-6308616B114B}"/>
              </a:ext>
            </a:extLst>
          </p:cNvPr>
          <p:cNvSpPr txBox="1"/>
          <p:nvPr/>
        </p:nvSpPr>
        <p:spPr>
          <a:xfrm>
            <a:off x="7149784" y="9422368"/>
            <a:ext cx="288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Trimming</a:t>
            </a:r>
            <a:r>
              <a: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전 </a:t>
            </a:r>
            <a:r>
              <a:rPr lang="en-US" altLang="ko-KR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QQplot</a:t>
            </a:r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277CC-9B09-7615-9CC8-406DA3A99DFF}"/>
              </a:ext>
            </a:extLst>
          </p:cNvPr>
          <p:cNvSpPr txBox="1"/>
          <p:nvPr/>
        </p:nvSpPr>
        <p:spPr>
          <a:xfrm>
            <a:off x="13148282" y="9422368"/>
            <a:ext cx="288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Trimming</a:t>
            </a:r>
            <a:r>
              <a: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후 </a:t>
            </a:r>
            <a:r>
              <a:rPr lang="en-US" altLang="ko-KR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QQplot</a:t>
            </a:r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6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EDD4C1F0-A5FA-8CC1-3CD2-B7C6759F3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63" y="3840156"/>
            <a:ext cx="5211305" cy="5445763"/>
          </a:xfrm>
          <a:prstGeom prst="rect">
            <a:avLst/>
          </a:prstGeom>
        </p:spPr>
      </p:pic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DD9ACBB5-86F8-FB91-E7A3-4648CCE2A7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3807374"/>
            <a:ext cx="5211297" cy="5478545"/>
          </a:xfrm>
          <a:prstGeom prst="rect">
            <a:avLst/>
          </a:prstGeom>
        </p:spPr>
      </p:pic>
      <p:sp>
        <p:nvSpPr>
          <p:cNvPr id="2" name="AutoShape 3">
            <a:extLst>
              <a:ext uri="{FF2B5EF4-FFF2-40B4-BE49-F238E27FC236}">
                <a16:creationId xmlns:a16="http://schemas.microsoft.com/office/drawing/2014/main" id="{5D831E85-14D8-20EE-9A00-5C2EED06A851}"/>
              </a:ext>
            </a:extLst>
          </p:cNvPr>
          <p:cNvSpPr/>
          <p:nvPr/>
        </p:nvSpPr>
        <p:spPr>
          <a:xfrm>
            <a:off x="5080356" y="2401628"/>
            <a:ext cx="31750" cy="7112501"/>
          </a:xfrm>
          <a:prstGeom prst="line">
            <a:avLst/>
          </a:prstGeom>
          <a:ln w="50800" cap="flat">
            <a:solidFill>
              <a:srgbClr val="024B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sp>
        <p:nvSpPr>
          <p:cNvPr id="3" name="모서리가 둥근 직사각형 10">
            <a:extLst>
              <a:ext uri="{FF2B5EF4-FFF2-40B4-BE49-F238E27FC236}">
                <a16:creationId xmlns:a16="http://schemas.microsoft.com/office/drawing/2014/main" id="{593240CF-8FD2-1486-8617-B6FEA6AFE1A6}"/>
              </a:ext>
            </a:extLst>
          </p:cNvPr>
          <p:cNvSpPr/>
          <p:nvPr/>
        </p:nvSpPr>
        <p:spPr>
          <a:xfrm>
            <a:off x="675272" y="6933560"/>
            <a:ext cx="4107654" cy="1257940"/>
          </a:xfrm>
          <a:prstGeom prst="roundRect">
            <a:avLst/>
          </a:prstGeom>
          <a:noFill/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후보 </a:t>
            </a:r>
            <a:r>
              <a:rPr kumimoji="1" lang="en-US" altLang="ko-KR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Features</a:t>
            </a:r>
            <a:endParaRPr kumimoji="1" lang="ko-KR" altLang="en-US" sz="2500" b="1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선행연구논문 등에서 참고한 재무변수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발생주의와 현금주의 차이를 고려한 변수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5" name="모서리가 둥근 직사각형 1">
            <a:extLst>
              <a:ext uri="{FF2B5EF4-FFF2-40B4-BE49-F238E27FC236}">
                <a16:creationId xmlns:a16="http://schemas.microsoft.com/office/drawing/2014/main" id="{B4E8F5EB-61DF-6F7E-291D-E11AFBCDE83B}"/>
              </a:ext>
            </a:extLst>
          </p:cNvPr>
          <p:cNvSpPr/>
          <p:nvPr/>
        </p:nvSpPr>
        <p:spPr>
          <a:xfrm>
            <a:off x="714460" y="5358246"/>
            <a:ext cx="4053952" cy="1433174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Target 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구성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Case_1: 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상장폐지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2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Case_2: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상장폐지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Case_3: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상장폐지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1" name="모서리가 둥근 직사각형 1">
            <a:extLst>
              <a:ext uri="{FF2B5EF4-FFF2-40B4-BE49-F238E27FC236}">
                <a16:creationId xmlns:a16="http://schemas.microsoft.com/office/drawing/2014/main" id="{C71ADB35-34A9-DBDE-A648-43D33D744D12}"/>
              </a:ext>
            </a:extLst>
          </p:cNvPr>
          <p:cNvSpPr/>
          <p:nvPr/>
        </p:nvSpPr>
        <p:spPr>
          <a:xfrm>
            <a:off x="714460" y="4641035"/>
            <a:ext cx="4053952" cy="575071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Dataset 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구성</a:t>
            </a:r>
          </a:p>
        </p:txBody>
      </p:sp>
      <p:sp>
        <p:nvSpPr>
          <p:cNvPr id="15" name="모서리가 둥근 직사각형 21">
            <a:extLst>
              <a:ext uri="{FF2B5EF4-FFF2-40B4-BE49-F238E27FC236}">
                <a16:creationId xmlns:a16="http://schemas.microsoft.com/office/drawing/2014/main" id="{097B0D73-34A7-2A49-79AD-5BD6B9A6CA44}"/>
              </a:ext>
            </a:extLst>
          </p:cNvPr>
          <p:cNvSpPr/>
          <p:nvPr/>
        </p:nvSpPr>
        <p:spPr>
          <a:xfrm>
            <a:off x="685800" y="2415630"/>
            <a:ext cx="4082612" cy="1081303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US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부실기업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정의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회생인가를 받거나  직권에 의해 상장폐지가 된 기업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7" name="모서리가 둥근 직사각형 21">
            <a:extLst>
              <a:ext uri="{FF2B5EF4-FFF2-40B4-BE49-F238E27FC236}">
                <a16:creationId xmlns:a16="http://schemas.microsoft.com/office/drawing/2014/main" id="{07F8BA46-0F00-8A16-FBA4-78D20D14F88D}"/>
              </a:ext>
            </a:extLst>
          </p:cNvPr>
          <p:cNvSpPr/>
          <p:nvPr/>
        </p:nvSpPr>
        <p:spPr>
          <a:xfrm>
            <a:off x="696556" y="3637570"/>
            <a:ext cx="4071856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US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대상기간</a:t>
            </a:r>
            <a:r>
              <a:rPr kumimoji="1" lang="en-US" altLang="ko-Kore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대상기업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2012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–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2021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/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KOSDAQ </a:t>
            </a:r>
          </a:p>
        </p:txBody>
      </p:sp>
      <p:sp>
        <p:nvSpPr>
          <p:cNvPr id="18" name="모서리가 둥근 직사각형 4">
            <a:extLst>
              <a:ext uri="{FF2B5EF4-FFF2-40B4-BE49-F238E27FC236}">
                <a16:creationId xmlns:a16="http://schemas.microsoft.com/office/drawing/2014/main" id="{EFC08FFB-362D-22D8-45A2-0F84A91E9941}"/>
              </a:ext>
            </a:extLst>
          </p:cNvPr>
          <p:cNvSpPr/>
          <p:nvPr/>
        </p:nvSpPr>
        <p:spPr>
          <a:xfrm>
            <a:off x="714460" y="8333640"/>
            <a:ext cx="4107655" cy="1081303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EDA / </a:t>
            </a:r>
            <a:r>
              <a:rPr kumimoji="1" lang="ko-KR" altLang="en-US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데이터 </a:t>
            </a:r>
            <a:r>
              <a:rPr kumimoji="1" lang="ko-KR" altLang="en-US" sz="2500" b="1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전처리</a:t>
            </a:r>
            <a:endParaRPr kumimoji="1" lang="ko-KR" altLang="en-US" sz="2500" b="1" spc="-15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이상치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결측치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확인 및 조정</a:t>
            </a:r>
            <a:endParaRPr lang="en-US" altLang="ko-KR" spc="-15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통계적 검증</a:t>
            </a:r>
            <a:endParaRPr lang="en-US" altLang="ko-KR" spc="-15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577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31">
            <a:extLst>
              <a:ext uri="{FF2B5EF4-FFF2-40B4-BE49-F238E27FC236}">
                <a16:creationId xmlns:a16="http://schemas.microsoft.com/office/drawing/2014/main" id="{2CBEA96C-0B09-1FC6-ECC9-B931866DE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884526"/>
              </p:ext>
            </p:extLst>
          </p:nvPr>
        </p:nvGraphicFramePr>
        <p:xfrm>
          <a:off x="1017609" y="2748551"/>
          <a:ext cx="16063726" cy="3954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818">
                  <a:extLst>
                    <a:ext uri="{9D8B030D-6E8A-4147-A177-3AD203B41FA5}">
                      <a16:colId xmlns:a16="http://schemas.microsoft.com/office/drawing/2014/main" val="3820635285"/>
                    </a:ext>
                  </a:extLst>
                </a:gridCol>
                <a:gridCol w="2294818">
                  <a:extLst>
                    <a:ext uri="{9D8B030D-6E8A-4147-A177-3AD203B41FA5}">
                      <a16:colId xmlns:a16="http://schemas.microsoft.com/office/drawing/2014/main" val="2663834394"/>
                    </a:ext>
                  </a:extLst>
                </a:gridCol>
                <a:gridCol w="2294818">
                  <a:extLst>
                    <a:ext uri="{9D8B030D-6E8A-4147-A177-3AD203B41FA5}">
                      <a16:colId xmlns:a16="http://schemas.microsoft.com/office/drawing/2014/main" val="3811649172"/>
                    </a:ext>
                  </a:extLst>
                </a:gridCol>
                <a:gridCol w="2294818">
                  <a:extLst>
                    <a:ext uri="{9D8B030D-6E8A-4147-A177-3AD203B41FA5}">
                      <a16:colId xmlns:a16="http://schemas.microsoft.com/office/drawing/2014/main" val="2629600461"/>
                    </a:ext>
                  </a:extLst>
                </a:gridCol>
                <a:gridCol w="2294818">
                  <a:extLst>
                    <a:ext uri="{9D8B030D-6E8A-4147-A177-3AD203B41FA5}">
                      <a16:colId xmlns:a16="http://schemas.microsoft.com/office/drawing/2014/main" val="3111592665"/>
                    </a:ext>
                  </a:extLst>
                </a:gridCol>
                <a:gridCol w="2294818">
                  <a:extLst>
                    <a:ext uri="{9D8B030D-6E8A-4147-A177-3AD203B41FA5}">
                      <a16:colId xmlns:a16="http://schemas.microsoft.com/office/drawing/2014/main" val="1987628774"/>
                    </a:ext>
                  </a:extLst>
                </a:gridCol>
                <a:gridCol w="2294818">
                  <a:extLst>
                    <a:ext uri="{9D8B030D-6E8A-4147-A177-3AD203B41FA5}">
                      <a16:colId xmlns:a16="http://schemas.microsoft.com/office/drawing/2014/main" val="2239055549"/>
                    </a:ext>
                  </a:extLst>
                </a:gridCol>
              </a:tblGrid>
              <a:tr h="494356"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2400" b="0" i="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1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주</a:t>
                      </a:r>
                      <a:endParaRPr lang="ko-Kore-US" altLang="en-US" sz="2400" b="0" i="0" dirty="0">
                        <a:solidFill>
                          <a:schemeClr val="tx1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121896" marR="121896" marT="60948" marB="60948">
                    <a:lnL w="38100" cap="flat" cmpd="sng" algn="ctr">
                      <a:solidFill>
                        <a:srgbClr val="0017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17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2400" b="0" i="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주</a:t>
                      </a:r>
                      <a:endParaRPr lang="ko-Kore-US" altLang="en-US" sz="2400" b="0" i="0" dirty="0">
                        <a:solidFill>
                          <a:schemeClr val="tx1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121896" marR="121896" marT="60948" marB="60948">
                    <a:lnL w="38100" cap="flat" cmpd="sng" algn="ctr">
                      <a:solidFill>
                        <a:srgbClr val="0017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17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2400" b="0" i="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3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주</a:t>
                      </a:r>
                      <a:endParaRPr lang="ko-Kore-US" altLang="en-US" sz="2400" b="0" i="0" dirty="0">
                        <a:solidFill>
                          <a:schemeClr val="tx1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121896" marR="121896" marT="60948" marB="60948">
                    <a:lnL w="38100" cap="flat" cmpd="sng" algn="ctr">
                      <a:solidFill>
                        <a:srgbClr val="0017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17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2400" b="0" i="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4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주</a:t>
                      </a:r>
                      <a:endParaRPr lang="ko-Kore-US" altLang="en-US" sz="2400" b="0" i="0" dirty="0">
                        <a:solidFill>
                          <a:schemeClr val="tx1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121896" marR="121896" marT="60948" marB="60948">
                    <a:lnL w="38100" cap="flat" cmpd="sng" algn="ctr">
                      <a:solidFill>
                        <a:srgbClr val="0017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17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2400" b="0" i="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5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주</a:t>
                      </a:r>
                      <a:endParaRPr lang="ko-Kore-US" altLang="en-US" sz="2400" b="0" i="0" dirty="0">
                        <a:solidFill>
                          <a:schemeClr val="tx1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121896" marR="121896" marT="60948" marB="60948">
                    <a:lnL w="38100" cap="flat" cmpd="sng" algn="ctr">
                      <a:solidFill>
                        <a:srgbClr val="0017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17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2400" b="0" i="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6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주</a:t>
                      </a:r>
                      <a:endParaRPr lang="ko-Kore-US" altLang="en-US" sz="2400" b="0" i="0" dirty="0">
                        <a:solidFill>
                          <a:schemeClr val="tx1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121896" marR="121896" marT="60948" marB="60948">
                    <a:lnL w="38100" cap="flat" cmpd="sng" algn="ctr">
                      <a:solidFill>
                        <a:srgbClr val="0017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17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2400" b="0" i="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7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주</a:t>
                      </a:r>
                      <a:endParaRPr lang="ko-Kore-US" altLang="en-US" sz="2400" b="0" i="0" dirty="0">
                        <a:solidFill>
                          <a:schemeClr val="tx1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121896" marR="121896" marT="60948" marB="60948">
                    <a:lnL w="38100" cap="flat" cmpd="sng" algn="ctr">
                      <a:solidFill>
                        <a:srgbClr val="0017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17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161228"/>
                  </a:ext>
                </a:extLst>
              </a:tr>
              <a:tr h="494356"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 dirty="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 dirty="0"/>
                    </a:p>
                  </a:txBody>
                  <a:tcPr marL="121896" marR="121896" marT="60948" marB="609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974700"/>
                  </a:ext>
                </a:extLst>
              </a:tr>
              <a:tr h="494356"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 dirty="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 dirty="0"/>
                    </a:p>
                  </a:txBody>
                  <a:tcPr marL="121896" marR="121896" marT="60948" marB="609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702443"/>
                  </a:ext>
                </a:extLst>
              </a:tr>
              <a:tr h="494356"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 dirty="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 dirty="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 dirty="0"/>
                    </a:p>
                  </a:txBody>
                  <a:tcPr marL="121896" marR="121896" marT="60948" marB="609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22080"/>
                  </a:ext>
                </a:extLst>
              </a:tr>
              <a:tr h="494356"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 dirty="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 dirty="0"/>
                    </a:p>
                  </a:txBody>
                  <a:tcPr marL="121896" marR="121896" marT="60948" marB="609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890082"/>
                  </a:ext>
                </a:extLst>
              </a:tr>
              <a:tr h="494356"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 dirty="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 dirty="0"/>
                    </a:p>
                  </a:txBody>
                  <a:tcPr marL="121896" marR="121896" marT="60948" marB="609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228005"/>
                  </a:ext>
                </a:extLst>
              </a:tr>
              <a:tr h="494356"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 dirty="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 dirty="0"/>
                    </a:p>
                  </a:txBody>
                  <a:tcPr marL="121896" marR="121896" marT="60948" marB="609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54932"/>
                  </a:ext>
                </a:extLst>
              </a:tr>
              <a:tr h="494356"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 dirty="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 dirty="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 dirty="0"/>
                    </a:p>
                  </a:txBody>
                  <a:tcPr marL="121896" marR="121896" marT="60948" marB="60948"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US" altLang="en-US" sz="2400" dirty="0"/>
                    </a:p>
                  </a:txBody>
                  <a:tcPr marL="121896" marR="121896" marT="60948" marB="609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13997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A7B117-CDAE-BBB6-6C26-98565CDA46D5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49DA12F3-B2F3-EB21-FF48-D234D9F56C7C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0017E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73D7B71F-72E5-4C4F-BFCB-F6941B817BD9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en-US" sz="4500" b="1" spc="-300" dirty="0">
                  <a:latin typeface="S-Core Dream 6 Bold" panose="020B0503030302020204" pitchFamily="34" charset="-127"/>
                  <a:ea typeface="S-Core Dream 6 Bold" panose="020B0503030302020204" pitchFamily="34" charset="-127"/>
                  <a:cs typeface="Gothic A1 Black" charset="-127"/>
                </a:rPr>
                <a:t>Timetable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FEEFB2E-B57F-721F-9800-EE6E7AC85AFC}"/>
              </a:ext>
            </a:extLst>
          </p:cNvPr>
          <p:cNvGrpSpPr/>
          <p:nvPr/>
        </p:nvGrpSpPr>
        <p:grpSpPr>
          <a:xfrm>
            <a:off x="2286000" y="5376834"/>
            <a:ext cx="7924800" cy="454486"/>
            <a:chOff x="3021881" y="3883780"/>
            <a:chExt cx="6375067" cy="454486"/>
          </a:xfrm>
        </p:grpSpPr>
        <p:sp>
          <p:nvSpPr>
            <p:cNvPr id="10" name="평행 사변형[P] 9">
              <a:extLst>
                <a:ext uri="{FF2B5EF4-FFF2-40B4-BE49-F238E27FC236}">
                  <a16:creationId xmlns:a16="http://schemas.microsoft.com/office/drawing/2014/main" id="{8A5C8401-F05F-EFB8-ECAD-FF1DD2DB1161}"/>
                </a:ext>
              </a:extLst>
            </p:cNvPr>
            <p:cNvSpPr/>
            <p:nvPr/>
          </p:nvSpPr>
          <p:spPr>
            <a:xfrm>
              <a:off x="4062948" y="3883780"/>
              <a:ext cx="5334000" cy="454486"/>
            </a:xfrm>
            <a:prstGeom prst="parallelogram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800" b="1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14" name="평행 사변형[P] 13">
              <a:extLst>
                <a:ext uri="{FF2B5EF4-FFF2-40B4-BE49-F238E27FC236}">
                  <a16:creationId xmlns:a16="http://schemas.microsoft.com/office/drawing/2014/main" id="{F6F1D425-971D-D276-CB74-8E7A0E43A09C}"/>
                </a:ext>
              </a:extLst>
            </p:cNvPr>
            <p:cNvSpPr/>
            <p:nvPr/>
          </p:nvSpPr>
          <p:spPr>
            <a:xfrm>
              <a:off x="3021881" y="3883780"/>
              <a:ext cx="5334000" cy="454486"/>
            </a:xfrm>
            <a:prstGeom prst="parallelogram">
              <a:avLst/>
            </a:prstGeom>
            <a:solidFill>
              <a:srgbClr val="004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800" b="1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데이터 구성</a:t>
              </a:r>
              <a:r>
                <a:rPr kumimoji="1" lang="en-US" altLang="ko-KR" sz="1800" b="1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,</a:t>
              </a:r>
              <a:r>
                <a:rPr kumimoji="1" lang="ko-KR" altLang="en-US" sz="1800" b="1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 통계분석</a:t>
              </a:r>
              <a:r>
                <a:rPr kumimoji="1" lang="en-US" altLang="ko-KR" sz="1800" b="1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,</a:t>
              </a:r>
              <a:r>
                <a:rPr kumimoji="1" lang="ko-KR" altLang="en-US" sz="1800" b="1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 상관분석</a:t>
              </a:r>
              <a:r>
                <a:rPr kumimoji="1" lang="en-US" altLang="ko-KR" sz="1800" b="1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,</a:t>
              </a:r>
              <a:r>
                <a:rPr kumimoji="1" lang="ko-KR" altLang="en-US" sz="1800" b="1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 </a:t>
              </a:r>
              <a:r>
                <a:rPr kumimoji="1" lang="ko-KR" altLang="en-US" sz="1800" b="1" spc="-150" dirty="0" err="1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전처리</a:t>
              </a:r>
              <a:r>
                <a:rPr kumimoji="1" lang="en-US" altLang="ko-KR" sz="1800" b="1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,Feature </a:t>
              </a:r>
              <a:r>
                <a:rPr kumimoji="1" lang="ko-KR" altLang="en-US" sz="1800" b="1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선정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63783D-7DC2-7B70-E7D2-4ADD0EBB3BD0}"/>
              </a:ext>
            </a:extLst>
          </p:cNvPr>
          <p:cNvGrpSpPr/>
          <p:nvPr/>
        </p:nvGrpSpPr>
        <p:grpSpPr>
          <a:xfrm>
            <a:off x="9049473" y="5884441"/>
            <a:ext cx="4133127" cy="454486"/>
            <a:chOff x="3021881" y="3883780"/>
            <a:chExt cx="6375067" cy="454486"/>
          </a:xfrm>
        </p:grpSpPr>
        <p:sp>
          <p:nvSpPr>
            <p:cNvPr id="16" name="평행 사변형[P] 15">
              <a:extLst>
                <a:ext uri="{FF2B5EF4-FFF2-40B4-BE49-F238E27FC236}">
                  <a16:creationId xmlns:a16="http://schemas.microsoft.com/office/drawing/2014/main" id="{185B2DA9-0680-028F-72FA-2D857E5B8A9E}"/>
                </a:ext>
              </a:extLst>
            </p:cNvPr>
            <p:cNvSpPr/>
            <p:nvPr/>
          </p:nvSpPr>
          <p:spPr>
            <a:xfrm>
              <a:off x="4062948" y="3883780"/>
              <a:ext cx="5334000" cy="454486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800" b="1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17" name="평행 사변형[P] 16">
              <a:extLst>
                <a:ext uri="{FF2B5EF4-FFF2-40B4-BE49-F238E27FC236}">
                  <a16:creationId xmlns:a16="http://schemas.microsoft.com/office/drawing/2014/main" id="{F67DCFB7-DDC4-752F-7A7C-3E33F51293F1}"/>
                </a:ext>
              </a:extLst>
            </p:cNvPr>
            <p:cNvSpPr/>
            <p:nvPr/>
          </p:nvSpPr>
          <p:spPr>
            <a:xfrm>
              <a:off x="3021881" y="3883780"/>
              <a:ext cx="5334000" cy="454486"/>
            </a:xfrm>
            <a:prstGeom prst="parallelogram">
              <a:avLst/>
            </a:prstGeom>
            <a:solidFill>
              <a:srgbClr val="0017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 </a:t>
              </a:r>
              <a:r>
                <a:rPr kumimoji="1" lang="en-US" altLang="ko-KR" b="1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Modeling </a:t>
              </a:r>
              <a:r>
                <a:rPr kumimoji="1" lang="ko-KR" altLang="en-US" b="1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및 점수</a:t>
              </a:r>
              <a:r>
                <a:rPr kumimoji="1" lang="en-US" altLang="ko-KR" b="1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/</a:t>
              </a:r>
              <a:r>
                <a:rPr kumimoji="1" lang="ko-KR" altLang="en-US" b="1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지수화</a:t>
              </a:r>
              <a:endParaRPr kumimoji="1" lang="ko-KR" altLang="en-US" sz="1800" b="1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E2A470-5253-C51F-75B8-DC65578AB220}"/>
              </a:ext>
            </a:extLst>
          </p:cNvPr>
          <p:cNvGrpSpPr/>
          <p:nvPr/>
        </p:nvGrpSpPr>
        <p:grpSpPr>
          <a:xfrm>
            <a:off x="12507648" y="6338927"/>
            <a:ext cx="4573689" cy="454486"/>
            <a:chOff x="3021881" y="3883780"/>
            <a:chExt cx="6375067" cy="454486"/>
          </a:xfrm>
        </p:grpSpPr>
        <p:sp>
          <p:nvSpPr>
            <p:cNvPr id="19" name="평행 사변형[P] 18">
              <a:extLst>
                <a:ext uri="{FF2B5EF4-FFF2-40B4-BE49-F238E27FC236}">
                  <a16:creationId xmlns:a16="http://schemas.microsoft.com/office/drawing/2014/main" id="{24BFF004-6531-CDE9-384C-52415D3568B7}"/>
                </a:ext>
              </a:extLst>
            </p:cNvPr>
            <p:cNvSpPr/>
            <p:nvPr/>
          </p:nvSpPr>
          <p:spPr>
            <a:xfrm>
              <a:off x="4062948" y="3883780"/>
              <a:ext cx="5334000" cy="454486"/>
            </a:xfrm>
            <a:prstGeom prst="parallelogram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800" b="1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20" name="평행 사변형[P] 19">
              <a:extLst>
                <a:ext uri="{FF2B5EF4-FFF2-40B4-BE49-F238E27FC236}">
                  <a16:creationId xmlns:a16="http://schemas.microsoft.com/office/drawing/2014/main" id="{EE9793B5-D4C7-5BBE-7FC4-42AB021886EB}"/>
                </a:ext>
              </a:extLst>
            </p:cNvPr>
            <p:cNvSpPr/>
            <p:nvPr/>
          </p:nvSpPr>
          <p:spPr>
            <a:xfrm>
              <a:off x="3021881" y="3883780"/>
              <a:ext cx="5334000" cy="454486"/>
            </a:xfrm>
            <a:prstGeom prst="parallelogram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800" b="1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Detection &amp; </a:t>
              </a:r>
              <a:r>
                <a:rPr kumimoji="1" lang="ko-KR" altLang="en-US" b="1" spc="-150" dirty="0">
                  <a:solidFill>
                    <a:schemeClr val="bg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최종정리 </a:t>
              </a:r>
              <a:endParaRPr kumimoji="1" lang="ko-KR" altLang="en-US" sz="1800" b="1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</p:grpSp>
      <p:sp>
        <p:nvSpPr>
          <p:cNvPr id="23" name="평행 사변형[P] 22">
            <a:extLst>
              <a:ext uri="{FF2B5EF4-FFF2-40B4-BE49-F238E27FC236}">
                <a16:creationId xmlns:a16="http://schemas.microsoft.com/office/drawing/2014/main" id="{55A5E125-50CC-BD97-FC95-C6CAD37E08FC}"/>
              </a:ext>
            </a:extLst>
          </p:cNvPr>
          <p:cNvSpPr/>
          <p:nvPr/>
        </p:nvSpPr>
        <p:spPr>
          <a:xfrm>
            <a:off x="963386" y="4738464"/>
            <a:ext cx="2639980" cy="454486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800" b="1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아이디어 기획</a:t>
            </a:r>
            <a:r>
              <a:rPr kumimoji="1" lang="en-US" altLang="ko-KR" sz="1800" b="1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kumimoji="1" lang="ko-KR" altLang="en-US" sz="1800" b="1" spc="-15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정리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8463E78-B4F7-FC7F-07EC-779AF8916E42}"/>
              </a:ext>
            </a:extLst>
          </p:cNvPr>
          <p:cNvSpPr/>
          <p:nvPr/>
        </p:nvSpPr>
        <p:spPr>
          <a:xfrm>
            <a:off x="12600394" y="7240537"/>
            <a:ext cx="457200" cy="4572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6A36A0-E62F-FCE9-D903-C14E11BA9E36}"/>
              </a:ext>
            </a:extLst>
          </p:cNvPr>
          <p:cNvSpPr txBox="1"/>
          <p:nvPr/>
        </p:nvSpPr>
        <p:spPr>
          <a:xfrm>
            <a:off x="12507648" y="7911878"/>
            <a:ext cx="2732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5/3</a:t>
            </a:r>
          </a:p>
          <a:p>
            <a:r>
              <a:rPr kumimoji="1" lang="ko-KR" altLang="en-US" sz="32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아이디어 및 모델링 발표</a:t>
            </a:r>
            <a:endParaRPr kumimoji="1" lang="ko-Kore-US" altLang="en-US" sz="32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FAF3E3E-7B00-DC9C-74F8-C7BC43B0905F}"/>
              </a:ext>
            </a:extLst>
          </p:cNvPr>
          <p:cNvSpPr/>
          <p:nvPr/>
        </p:nvSpPr>
        <p:spPr>
          <a:xfrm>
            <a:off x="16628146" y="7100549"/>
            <a:ext cx="457200" cy="4572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AE5C32-4243-8428-BA9F-02BEAB4C9812}"/>
              </a:ext>
            </a:extLst>
          </p:cNvPr>
          <p:cNvSpPr txBox="1"/>
          <p:nvPr/>
        </p:nvSpPr>
        <p:spPr>
          <a:xfrm>
            <a:off x="16535400" y="7771890"/>
            <a:ext cx="175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20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5/15</a:t>
            </a:r>
          </a:p>
          <a:p>
            <a:r>
              <a:rPr kumimoji="1" lang="ko-KR" altLang="en-US" sz="32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제출마감</a:t>
            </a:r>
            <a:endParaRPr kumimoji="1" lang="ko-Kore-US" altLang="en-US" sz="32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334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DC7CAFD6-94D2-94FC-7039-C687D351D755}"/>
              </a:ext>
            </a:extLst>
          </p:cNvPr>
          <p:cNvSpPr txBox="1"/>
          <p:nvPr/>
        </p:nvSpPr>
        <p:spPr>
          <a:xfrm>
            <a:off x="4495800" y="3207754"/>
            <a:ext cx="3346626" cy="330883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024BC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부실 정의 및 </a:t>
              </a:r>
              <a:r>
                <a:rPr lang="ko-KR" altLang="en-US" sz="4500" b="1" spc="-3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데이터전처리</a:t>
              </a:r>
              <a:endParaRPr lang="en-US" sz="4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 Black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2DCFCE-BB69-0FBA-AEF4-2E70CD8790D4}"/>
              </a:ext>
            </a:extLst>
          </p:cNvPr>
          <p:cNvSpPr txBox="1"/>
          <p:nvPr/>
        </p:nvSpPr>
        <p:spPr>
          <a:xfrm>
            <a:off x="7149784" y="9422368"/>
            <a:ext cx="288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Trimming</a:t>
            </a:r>
            <a:r>
              <a: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전 </a:t>
            </a:r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Boxplot</a:t>
            </a:r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0E899A-1B6F-1251-23FB-3D82824D9227}"/>
              </a:ext>
            </a:extLst>
          </p:cNvPr>
          <p:cNvSpPr txBox="1"/>
          <p:nvPr/>
        </p:nvSpPr>
        <p:spPr>
          <a:xfrm>
            <a:off x="5439823" y="2368136"/>
            <a:ext cx="120099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kumimoji="1" lang="en-US" altLang="ko-KR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EDA : </a:t>
            </a:r>
            <a:r>
              <a:rPr kumimoji="1" lang="en-US" altLang="ko-KR" sz="28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QQ Plot, Boxplot</a:t>
            </a:r>
            <a:r>
              <a:rPr kumimoji="1" lang="ko-KR" altLang="en-US" sz="28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이용한 </a:t>
            </a:r>
            <a:r>
              <a:rPr kumimoji="1" lang="en-US" altLang="ko-KR" sz="28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Feature</a:t>
            </a:r>
            <a:r>
              <a:rPr kumimoji="1" lang="ko-KR" altLang="en-US" sz="28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별 데이터 분포를 확인</a:t>
            </a:r>
            <a:endParaRPr kumimoji="1" lang="en-US" altLang="ko-KR" sz="2800" spc="-3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1028700" lvl="1" indent="-571500">
              <a:buFont typeface="Wingdings" pitchFamily="2" charset="2"/>
              <a:buChar char="q"/>
            </a:pPr>
            <a:r>
              <a:rPr kumimoji="1" lang="en-US" altLang="ko-KR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Boxplot</a:t>
            </a:r>
            <a:r>
              <a:rPr kumimoji="1" lang="en-US" altLang="ko-KR" sz="28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</a:t>
            </a:r>
            <a:endParaRPr lang="en-US" altLang="ko-KR" sz="2800" spc="-3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605D9C-7C77-F5B7-63CE-2C520FBABDC7}"/>
              </a:ext>
            </a:extLst>
          </p:cNvPr>
          <p:cNvSpPr txBox="1"/>
          <p:nvPr/>
        </p:nvSpPr>
        <p:spPr>
          <a:xfrm>
            <a:off x="13148282" y="9422368"/>
            <a:ext cx="288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Trimming</a:t>
            </a:r>
            <a:r>
              <a: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후 </a:t>
            </a:r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Boxplot</a:t>
            </a:r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12" name="그림 11" descr="도표, 개략도이(가) 표시된 사진&#10;&#10;자동 생성된 설명">
            <a:extLst>
              <a:ext uri="{FF2B5EF4-FFF2-40B4-BE49-F238E27FC236}">
                <a16:creationId xmlns:a16="http://schemas.microsoft.com/office/drawing/2014/main" id="{914CED64-CE17-AC56-C96A-D2B465EE3E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958" y="3826016"/>
            <a:ext cx="5334851" cy="5521960"/>
          </a:xfrm>
          <a:prstGeom prst="rect">
            <a:avLst/>
          </a:prstGeom>
        </p:spPr>
      </p:pic>
      <p:pic>
        <p:nvPicPr>
          <p:cNvPr id="15" name="그림 14" descr="도표, 개략도이(가) 표시된 사진&#10;&#10;자동 생성된 설명">
            <a:extLst>
              <a:ext uri="{FF2B5EF4-FFF2-40B4-BE49-F238E27FC236}">
                <a16:creationId xmlns:a16="http://schemas.microsoft.com/office/drawing/2014/main" id="{E6D8C49E-B892-411E-4DFE-32280CFD68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3804695"/>
            <a:ext cx="5334850" cy="5617673"/>
          </a:xfrm>
          <a:prstGeom prst="rect">
            <a:avLst/>
          </a:prstGeom>
        </p:spPr>
      </p:pic>
      <p:sp>
        <p:nvSpPr>
          <p:cNvPr id="16" name="AutoShape 3">
            <a:extLst>
              <a:ext uri="{FF2B5EF4-FFF2-40B4-BE49-F238E27FC236}">
                <a16:creationId xmlns:a16="http://schemas.microsoft.com/office/drawing/2014/main" id="{6067E52E-C203-9666-CAE6-E92E905D46D6}"/>
              </a:ext>
            </a:extLst>
          </p:cNvPr>
          <p:cNvSpPr/>
          <p:nvPr/>
        </p:nvSpPr>
        <p:spPr>
          <a:xfrm>
            <a:off x="5080356" y="2401628"/>
            <a:ext cx="31750" cy="7112501"/>
          </a:xfrm>
          <a:prstGeom prst="line">
            <a:avLst/>
          </a:prstGeom>
          <a:ln w="50800" cap="flat">
            <a:solidFill>
              <a:srgbClr val="024BC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sp>
        <p:nvSpPr>
          <p:cNvPr id="18" name="모서리가 둥근 직사각형 10">
            <a:extLst>
              <a:ext uri="{FF2B5EF4-FFF2-40B4-BE49-F238E27FC236}">
                <a16:creationId xmlns:a16="http://schemas.microsoft.com/office/drawing/2014/main" id="{E26F8693-A1E3-2200-5BBF-FD99259CCBF9}"/>
              </a:ext>
            </a:extLst>
          </p:cNvPr>
          <p:cNvSpPr/>
          <p:nvPr/>
        </p:nvSpPr>
        <p:spPr>
          <a:xfrm>
            <a:off x="675272" y="6933560"/>
            <a:ext cx="4107654" cy="1257940"/>
          </a:xfrm>
          <a:prstGeom prst="roundRect">
            <a:avLst/>
          </a:prstGeom>
          <a:noFill/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후보 </a:t>
            </a:r>
            <a:r>
              <a:rPr kumimoji="1" lang="en-US" altLang="ko-KR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Features</a:t>
            </a:r>
            <a:endParaRPr kumimoji="1" lang="ko-KR" altLang="en-US" sz="2500" b="1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선행연구논문 등에서 참고한 재무변수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발생주의와 현금주의 차이를 고려한 변수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9" name="모서리가 둥근 직사각형 1">
            <a:extLst>
              <a:ext uri="{FF2B5EF4-FFF2-40B4-BE49-F238E27FC236}">
                <a16:creationId xmlns:a16="http://schemas.microsoft.com/office/drawing/2014/main" id="{885C979D-B388-BFB7-4C34-698BF00E5A5F}"/>
              </a:ext>
            </a:extLst>
          </p:cNvPr>
          <p:cNvSpPr/>
          <p:nvPr/>
        </p:nvSpPr>
        <p:spPr>
          <a:xfrm>
            <a:off x="714460" y="5358246"/>
            <a:ext cx="4053952" cy="1433174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Target 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구성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Case_1: 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상장폐지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2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Case_2: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상장폐지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Case_3: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상장폐지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3596D9F-57D6-2A96-E6D7-158E974CA50D}"/>
              </a:ext>
            </a:extLst>
          </p:cNvPr>
          <p:cNvSpPr/>
          <p:nvPr/>
        </p:nvSpPr>
        <p:spPr>
          <a:xfrm>
            <a:off x="714460" y="4641035"/>
            <a:ext cx="4053952" cy="575071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Dataset 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구성</a:t>
            </a:r>
          </a:p>
        </p:txBody>
      </p:sp>
      <p:sp>
        <p:nvSpPr>
          <p:cNvPr id="21" name="모서리가 둥근 직사각형 21">
            <a:extLst>
              <a:ext uri="{FF2B5EF4-FFF2-40B4-BE49-F238E27FC236}">
                <a16:creationId xmlns:a16="http://schemas.microsoft.com/office/drawing/2014/main" id="{034B3EE4-5E7C-8503-D5B0-633E469194B3}"/>
              </a:ext>
            </a:extLst>
          </p:cNvPr>
          <p:cNvSpPr/>
          <p:nvPr/>
        </p:nvSpPr>
        <p:spPr>
          <a:xfrm>
            <a:off x="685800" y="2415630"/>
            <a:ext cx="4082612" cy="1081303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US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부실기업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정의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회생인가를 받거나  직권에 의해 상장폐지가 된 기업</a:t>
            </a:r>
            <a:endParaRPr lang="en-US" altLang="ko-KR" spc="-150" dirty="0">
              <a:solidFill>
                <a:schemeClr val="bg1">
                  <a:lumMod val="6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3" name="모서리가 둥근 직사각형 21">
            <a:extLst>
              <a:ext uri="{FF2B5EF4-FFF2-40B4-BE49-F238E27FC236}">
                <a16:creationId xmlns:a16="http://schemas.microsoft.com/office/drawing/2014/main" id="{A1C65DDD-1DA4-57B1-68C4-090361144BE1}"/>
              </a:ext>
            </a:extLst>
          </p:cNvPr>
          <p:cNvSpPr/>
          <p:nvPr/>
        </p:nvSpPr>
        <p:spPr>
          <a:xfrm>
            <a:off x="696556" y="3637570"/>
            <a:ext cx="4071856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US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대상기간</a:t>
            </a:r>
            <a:r>
              <a:rPr kumimoji="1" lang="en-US" altLang="ko-Kore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kumimoji="1" lang="ko-KR" altLang="en-US" sz="2500" b="1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대상기업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2012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–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2021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년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/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KOSDAQ </a:t>
            </a:r>
          </a:p>
        </p:txBody>
      </p:sp>
      <p:sp>
        <p:nvSpPr>
          <p:cNvPr id="24" name="모서리가 둥근 직사각형 4">
            <a:extLst>
              <a:ext uri="{FF2B5EF4-FFF2-40B4-BE49-F238E27FC236}">
                <a16:creationId xmlns:a16="http://schemas.microsoft.com/office/drawing/2014/main" id="{5BCF9C9D-C5B0-F535-5BD3-A80614E9C234}"/>
              </a:ext>
            </a:extLst>
          </p:cNvPr>
          <p:cNvSpPr/>
          <p:nvPr/>
        </p:nvSpPr>
        <p:spPr>
          <a:xfrm>
            <a:off x="714460" y="8333640"/>
            <a:ext cx="4107655" cy="1081303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EDA / </a:t>
            </a:r>
            <a:r>
              <a:rPr kumimoji="1" lang="ko-KR" altLang="en-US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데이터 </a:t>
            </a:r>
            <a:r>
              <a:rPr kumimoji="1" lang="ko-KR" altLang="en-US" sz="2500" b="1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전처리</a:t>
            </a:r>
            <a:endParaRPr kumimoji="1" lang="ko-KR" altLang="en-US" sz="2500" b="1" spc="-15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이상치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결측치</a:t>
            </a: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확인 및 조정</a:t>
            </a:r>
            <a:endParaRPr lang="en-US" altLang="ko-KR" spc="-15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통계적 검증</a:t>
            </a:r>
            <a:endParaRPr lang="en-US" altLang="ko-KR" spc="-15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40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8429E1E-01C3-303E-4203-71CA2E0713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685" y="-26194"/>
            <a:ext cx="15469791" cy="103131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A1903B-F5F2-8DBD-8DD2-6E7E63C4219B}"/>
              </a:ext>
            </a:extLst>
          </p:cNvPr>
          <p:cNvSpPr/>
          <p:nvPr/>
        </p:nvSpPr>
        <p:spPr>
          <a:xfrm rot="889631">
            <a:off x="-7449735" y="-4014787"/>
            <a:ext cx="18288000" cy="1562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2FD78FC4-0231-C260-DB0B-F382C93931F0}"/>
              </a:ext>
            </a:extLst>
          </p:cNvPr>
          <p:cNvSpPr txBox="1"/>
          <p:nvPr/>
        </p:nvSpPr>
        <p:spPr>
          <a:xfrm>
            <a:off x="1066800" y="1333500"/>
            <a:ext cx="110490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000" b="1" spc="-300" dirty="0">
                <a:solidFill>
                  <a:srgbClr val="FCB812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Gothic A1 Black" charset="-127"/>
              </a:rPr>
              <a:t>Part II.</a:t>
            </a:r>
          </a:p>
          <a:p>
            <a:r>
              <a:rPr lang="en-US" altLang="ko-KR" sz="8000" b="1" spc="-300" dirty="0">
                <a:solidFill>
                  <a:srgbClr val="FCB812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Gothic A1 Black" charset="-127"/>
              </a:rPr>
              <a:t>Modeling by ML</a:t>
            </a:r>
            <a:endParaRPr lang="en-US" sz="8000" b="1" spc="-300" dirty="0">
              <a:solidFill>
                <a:srgbClr val="FCB812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  <a:cs typeface="Gothic A1 Black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3C3F72-8F76-CDA0-AD95-E9BD0A85AF51}"/>
              </a:ext>
            </a:extLst>
          </p:cNvPr>
          <p:cNvSpPr txBox="1"/>
          <p:nvPr/>
        </p:nvSpPr>
        <p:spPr>
          <a:xfrm>
            <a:off x="1099456" y="4284273"/>
            <a:ext cx="9601200" cy="393543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914400" indent="-9144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ko-KR" sz="3500" b="1" spc="-300" dirty="0">
                <a:solidFill>
                  <a:srgbClr val="FCB81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Data Split</a:t>
            </a:r>
          </a:p>
          <a:p>
            <a:pPr marL="914400" indent="-9144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ko-KR" sz="3500" b="1" spc="-300" dirty="0">
                <a:solidFill>
                  <a:srgbClr val="FCB81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Scaling</a:t>
            </a:r>
          </a:p>
          <a:p>
            <a:pPr marL="914400" indent="-9144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ko-KR" sz="3500" b="1" spc="-300" dirty="0">
                <a:solidFill>
                  <a:srgbClr val="FCB81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Feature Selection</a:t>
            </a:r>
          </a:p>
          <a:p>
            <a:pPr marL="914400" indent="-9144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ko-KR" sz="3500" b="1" spc="-300" dirty="0">
                <a:solidFill>
                  <a:srgbClr val="FCB81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Modeling</a:t>
            </a:r>
          </a:p>
          <a:p>
            <a:pPr marL="914400" indent="-914400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3500" b="1" spc="-300" dirty="0">
                <a:solidFill>
                  <a:srgbClr val="FCB81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성과평가 및 </a:t>
            </a:r>
            <a:r>
              <a:rPr lang="en-US" altLang="ko-KR" sz="3500" b="1" spc="-300" dirty="0">
                <a:solidFill>
                  <a:srgbClr val="FCB81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Parameter </a:t>
            </a:r>
            <a:r>
              <a:rPr lang="ko-KR" altLang="en-US" sz="3500" b="1" spc="-300" dirty="0">
                <a:solidFill>
                  <a:srgbClr val="FCB81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조정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55592E-5E3F-32BC-42BE-52B778F1626C}"/>
              </a:ext>
            </a:extLst>
          </p:cNvPr>
          <p:cNvSpPr/>
          <p:nvPr/>
        </p:nvSpPr>
        <p:spPr>
          <a:xfrm rot="895309">
            <a:off x="10237257" y="681502"/>
            <a:ext cx="18288000" cy="1562100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B1766CF3-2CDC-05C9-A27A-CC21F9416C88}"/>
              </a:ext>
            </a:extLst>
          </p:cNvPr>
          <p:cNvCxnSpPr>
            <a:cxnSpLocks/>
          </p:cNvCxnSpPr>
          <p:nvPr/>
        </p:nvCxnSpPr>
        <p:spPr>
          <a:xfrm flipV="1">
            <a:off x="700841" y="1485900"/>
            <a:ext cx="0" cy="2133600"/>
          </a:xfrm>
          <a:prstGeom prst="line">
            <a:avLst/>
          </a:prstGeom>
          <a:ln w="63500">
            <a:solidFill>
              <a:srgbClr val="FCB8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017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3">
            <a:extLst>
              <a:ext uri="{FF2B5EF4-FFF2-40B4-BE49-F238E27FC236}">
                <a16:creationId xmlns:a16="http://schemas.microsoft.com/office/drawing/2014/main" id="{83CC548E-4E67-2249-ADFC-C4C6324CEC50}"/>
              </a:ext>
            </a:extLst>
          </p:cNvPr>
          <p:cNvSpPr/>
          <p:nvPr/>
        </p:nvSpPr>
        <p:spPr>
          <a:xfrm>
            <a:off x="5105400" y="2354134"/>
            <a:ext cx="0" cy="7589966"/>
          </a:xfrm>
          <a:prstGeom prst="line">
            <a:avLst/>
          </a:prstGeom>
          <a:ln w="50800" cap="flat">
            <a:solidFill>
              <a:srgbClr val="FCB81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FCB81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Modeling by Machine Learning</a:t>
              </a:r>
            </a:p>
          </p:txBody>
        </p:sp>
      </p:grp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B35B6C7-F16B-026F-F113-B1682B9F0FB5}"/>
              </a:ext>
            </a:extLst>
          </p:cNvPr>
          <p:cNvSpPr/>
          <p:nvPr/>
        </p:nvSpPr>
        <p:spPr>
          <a:xfrm>
            <a:off x="718457" y="2357199"/>
            <a:ext cx="240574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Train</a:t>
            </a:r>
            <a:endParaRPr kumimoji="1" lang="ko-KR" altLang="en-US" sz="2500" spc="-15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accent6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2012-2018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9467D29-74BF-F87E-0AE6-A1BA0200D523}"/>
              </a:ext>
            </a:extLst>
          </p:cNvPr>
          <p:cNvSpPr/>
          <p:nvPr/>
        </p:nvSpPr>
        <p:spPr>
          <a:xfrm>
            <a:off x="3276609" y="2357427"/>
            <a:ext cx="1523991" cy="861326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Test</a:t>
            </a:r>
            <a:endParaRPr kumimoji="1" lang="ko-KR" altLang="en-US" sz="2500" b="1" spc="-15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accent6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2019-2021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6DC1B90-CCEB-9049-EBB0-90232B90F5D3}"/>
              </a:ext>
            </a:extLst>
          </p:cNvPr>
          <p:cNvGrpSpPr/>
          <p:nvPr/>
        </p:nvGrpSpPr>
        <p:grpSpPr>
          <a:xfrm>
            <a:off x="6012631" y="5278610"/>
            <a:ext cx="8731906" cy="2179058"/>
            <a:chOff x="6184331" y="3817546"/>
            <a:chExt cx="5432104" cy="135558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334C7F2-B5E0-BA94-B7D1-C66ABE56D763}"/>
                </a:ext>
              </a:extLst>
            </p:cNvPr>
            <p:cNvGrpSpPr/>
            <p:nvPr/>
          </p:nvGrpSpPr>
          <p:grpSpPr>
            <a:xfrm>
              <a:off x="6184331" y="3879148"/>
              <a:ext cx="1883946" cy="1293986"/>
              <a:chOff x="778345" y="2959042"/>
              <a:chExt cx="3135121" cy="215335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059537F-8A12-CA15-F533-1F5ADDB4E8B3}"/>
                  </a:ext>
                </a:extLst>
              </p:cNvPr>
              <p:cNvSpPr/>
              <p:nvPr/>
            </p:nvSpPr>
            <p:spPr>
              <a:xfrm>
                <a:off x="778345" y="2959042"/>
                <a:ext cx="3135121" cy="16764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en-US" altLang="ko-Kore-US" sz="300" dirty="0">
                  <a:latin typeface="S-Core Dream 3 Light" panose="020B0303030302020204" pitchFamily="34" charset="-127"/>
                  <a:ea typeface="S-Core Dream 3 Light" panose="020B0303030302020204" pitchFamily="34" charset="-127"/>
                </a:endParaRPr>
              </a:p>
              <a:p>
                <a:pPr algn="ctr"/>
                <a:r>
                  <a:rPr kumimoji="1" lang="en-US" altLang="ko-Kore-US" sz="3200" dirty="0">
                    <a:latin typeface="S-Core Dream 3 Light" panose="020B0303030302020204" pitchFamily="34" charset="-127"/>
                    <a:ea typeface="S-Core Dream 3 Light" panose="020B0303030302020204" pitchFamily="34" charset="-127"/>
                  </a:rPr>
                  <a:t>2012-2021</a:t>
                </a:r>
                <a:endParaRPr kumimoji="1" lang="ko-Kore-US" altLang="en-US" sz="3200" dirty="0">
                  <a:latin typeface="S-Core Dream 3 Light" panose="020B0303030302020204" pitchFamily="34" charset="-127"/>
                  <a:ea typeface="S-Core Dream 3 Light" panose="020B0303030302020204" pitchFamily="34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7F0682E-28A5-29BC-E82C-12EFDD780F3F}"/>
                  </a:ext>
                </a:extLst>
              </p:cNvPr>
              <p:cNvSpPr/>
              <p:nvPr/>
            </p:nvSpPr>
            <p:spPr>
              <a:xfrm>
                <a:off x="780499" y="3616811"/>
                <a:ext cx="3124200" cy="149558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US" sz="3000" b="1" spc="-150" dirty="0">
                    <a:solidFill>
                      <a:schemeClr val="tx1"/>
                    </a:solidFill>
                    <a:latin typeface="Gothic A1" pitchFamily="2" charset="-127"/>
                    <a:ea typeface="Gothic A1" pitchFamily="2" charset="-127"/>
                    <a:cs typeface="Gothic A1" pitchFamily="2" charset="-127"/>
                  </a:rPr>
                  <a:t>Dataset KOSDAQ</a:t>
                </a:r>
                <a:endParaRPr kumimoji="1" lang="ko-Kore-US" altLang="en-US" sz="3000" b="1" spc="-150" dirty="0">
                  <a:solidFill>
                    <a:schemeClr val="tx1"/>
                  </a:solidFill>
                  <a:latin typeface="Gothic A1" pitchFamily="2" charset="-127"/>
                  <a:ea typeface="Gothic A1" pitchFamily="2" charset="-127"/>
                  <a:cs typeface="Gothic A1" pitchFamily="2" charset="-127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C77A155-3BD8-0545-4D62-CACF6266C385}"/>
                </a:ext>
              </a:extLst>
            </p:cNvPr>
            <p:cNvSpPr/>
            <p:nvPr/>
          </p:nvSpPr>
          <p:spPr>
            <a:xfrm>
              <a:off x="9739052" y="3817546"/>
              <a:ext cx="1877383" cy="57910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24B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US" sz="2200" b="1" spc="-150" dirty="0">
                  <a:solidFill>
                    <a:srgbClr val="024BC7"/>
                  </a:solidFill>
                  <a:latin typeface="Gothic A1" pitchFamily="2" charset="-127"/>
                  <a:ea typeface="Gothic A1" pitchFamily="2" charset="-127"/>
                  <a:cs typeface="Gothic A1" pitchFamily="2" charset="-127"/>
                </a:rPr>
                <a:t>Dataset </a:t>
              </a:r>
            </a:p>
            <a:p>
              <a:pPr algn="ctr"/>
              <a:r>
                <a:rPr kumimoji="1" lang="en-US" altLang="ko-Kore-US" sz="2500" b="1" spc="-150" dirty="0">
                  <a:solidFill>
                    <a:srgbClr val="024BC7"/>
                  </a:solidFill>
                  <a:latin typeface="Gothic A1" pitchFamily="2" charset="-127"/>
                  <a:ea typeface="Gothic A1" pitchFamily="2" charset="-127"/>
                  <a:cs typeface="Gothic A1" pitchFamily="2" charset="-127"/>
                </a:rPr>
                <a:t>Train : 2012-2018</a:t>
              </a:r>
              <a:endParaRPr kumimoji="1" lang="ko-Kore-US" altLang="en-US" sz="2500" b="1" spc="-150" dirty="0">
                <a:solidFill>
                  <a:srgbClr val="024BC7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182CE14-568D-81BB-7ED5-C2CA3E95F271}"/>
                </a:ext>
              </a:extLst>
            </p:cNvPr>
            <p:cNvSpPr/>
            <p:nvPr/>
          </p:nvSpPr>
          <p:spPr>
            <a:xfrm>
              <a:off x="9739052" y="4508106"/>
              <a:ext cx="1877383" cy="57910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24B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US" sz="2200" b="1" spc="-150" dirty="0">
                  <a:solidFill>
                    <a:srgbClr val="024BC7"/>
                  </a:solidFill>
                  <a:latin typeface="Gothic A1" pitchFamily="2" charset="-127"/>
                  <a:ea typeface="Gothic A1" pitchFamily="2" charset="-127"/>
                  <a:cs typeface="Gothic A1" pitchFamily="2" charset="-127"/>
                </a:rPr>
                <a:t>Dataset </a:t>
              </a:r>
            </a:p>
            <a:p>
              <a:pPr algn="ctr"/>
              <a:r>
                <a:rPr kumimoji="1" lang="en-US" altLang="ko-Kore-US" sz="2500" b="1" spc="-150" dirty="0">
                  <a:solidFill>
                    <a:srgbClr val="024BC7"/>
                  </a:solidFill>
                  <a:latin typeface="Gothic A1" pitchFamily="2" charset="-127"/>
                  <a:ea typeface="Gothic A1" pitchFamily="2" charset="-127"/>
                  <a:cs typeface="Gothic A1" pitchFamily="2" charset="-127"/>
                </a:rPr>
                <a:t>Test : 2019-2021</a:t>
              </a:r>
              <a:endParaRPr kumimoji="1" lang="ko-Kore-US" altLang="en-US" sz="2500" b="1" spc="-150" dirty="0">
                <a:solidFill>
                  <a:srgbClr val="024BC7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A7D23F38-4A5B-2044-E34E-B0252EC48B75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8068277" y="4107097"/>
              <a:ext cx="1670775" cy="349018"/>
            </a:xfrm>
            <a:prstGeom prst="straightConnector1">
              <a:avLst/>
            </a:prstGeom>
            <a:ln w="38100">
              <a:solidFill>
                <a:srgbClr val="024B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1B7AC21-AAAD-177E-B7BF-FDC471F3E9BB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8068277" y="4456116"/>
              <a:ext cx="1670775" cy="341541"/>
            </a:xfrm>
            <a:prstGeom prst="straightConnector1">
              <a:avLst/>
            </a:prstGeom>
            <a:ln w="38100">
              <a:solidFill>
                <a:srgbClr val="024B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E73DE5BE-ACB3-4F14-25E6-B1C6B62F4A25}"/>
              </a:ext>
            </a:extLst>
          </p:cNvPr>
          <p:cNvCxnSpPr>
            <a:cxnSpLocks/>
          </p:cNvCxnSpPr>
          <p:nvPr/>
        </p:nvCxnSpPr>
        <p:spPr>
          <a:xfrm>
            <a:off x="9032537" y="6305086"/>
            <a:ext cx="673577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405EFAE3-FFF7-3BA9-7214-C8B530ADE19C}"/>
              </a:ext>
            </a:extLst>
          </p:cNvPr>
          <p:cNvCxnSpPr>
            <a:cxnSpLocks/>
          </p:cNvCxnSpPr>
          <p:nvPr/>
        </p:nvCxnSpPr>
        <p:spPr>
          <a:xfrm>
            <a:off x="10378584" y="4405774"/>
            <a:ext cx="0" cy="363332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5A6BF4E-D74C-9E9E-F695-AB8F7281A5A6}"/>
              </a:ext>
            </a:extLst>
          </p:cNvPr>
          <p:cNvSpPr/>
          <p:nvPr/>
        </p:nvSpPr>
        <p:spPr>
          <a:xfrm>
            <a:off x="9758731" y="3975474"/>
            <a:ext cx="1239706" cy="407066"/>
          </a:xfrm>
          <a:prstGeom prst="rect">
            <a:avLst/>
          </a:prstGeom>
          <a:noFill/>
          <a:ln w="38100">
            <a:solidFill>
              <a:srgbClr val="024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000" spc="-150" dirty="0">
                <a:solidFill>
                  <a:srgbClr val="024BC7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SPLIT</a:t>
            </a:r>
            <a:endParaRPr kumimoji="1" lang="ko-Kore-US" altLang="en-US" sz="3000" spc="-150" dirty="0">
              <a:solidFill>
                <a:srgbClr val="024BC7"/>
              </a:solidFill>
              <a:latin typeface="Gothic A1" pitchFamily="2" charset="-127"/>
              <a:ea typeface="Gothic A1" pitchFamily="2" charset="-127"/>
              <a:cs typeface="Gothic A1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C6083C-ED5C-73C9-9341-191CD15D4CC4}"/>
              </a:ext>
            </a:extLst>
          </p:cNvPr>
          <p:cNvSpPr txBox="1"/>
          <p:nvPr/>
        </p:nvSpPr>
        <p:spPr>
          <a:xfrm>
            <a:off x="5715000" y="2350281"/>
            <a:ext cx="1186215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kumimoji="1" lang="en-US" altLang="ko-KR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  <a:r>
              <a:rPr kumimoji="1" lang="ko-KR" altLang="en-US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Split</a:t>
            </a:r>
          </a:p>
          <a:p>
            <a:pPr lvl="1"/>
            <a:r>
              <a:rPr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Dataset</a:t>
            </a:r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 를  </a:t>
            </a:r>
            <a:r>
              <a:rPr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2012-2018/</a:t>
            </a:r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 </a:t>
            </a:r>
            <a:r>
              <a:rPr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2019-2021</a:t>
            </a:r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" pitchFamily="2" charset="-127"/>
              </a:rPr>
              <a:t>년으로 나눔</a:t>
            </a:r>
            <a:endParaRPr lang="en-US" altLang="ko-KR" sz="2500" spc="-15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401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3">
            <a:extLst>
              <a:ext uri="{FF2B5EF4-FFF2-40B4-BE49-F238E27FC236}">
                <a16:creationId xmlns:a16="http://schemas.microsoft.com/office/drawing/2014/main" id="{83CC548E-4E67-2249-ADFC-C4C6324CEC50}"/>
              </a:ext>
            </a:extLst>
          </p:cNvPr>
          <p:cNvSpPr/>
          <p:nvPr/>
        </p:nvSpPr>
        <p:spPr>
          <a:xfrm>
            <a:off x="5105400" y="2354134"/>
            <a:ext cx="0" cy="7589966"/>
          </a:xfrm>
          <a:prstGeom prst="line">
            <a:avLst/>
          </a:prstGeom>
          <a:ln w="50800" cap="flat">
            <a:solidFill>
              <a:srgbClr val="FCB81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FCB81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Modeling by Machine Learning</a:t>
              </a:r>
            </a:p>
          </p:txBody>
        </p:sp>
      </p:grp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B35B6C7-F16B-026F-F113-B1682B9F0FB5}"/>
              </a:ext>
            </a:extLst>
          </p:cNvPr>
          <p:cNvSpPr/>
          <p:nvPr/>
        </p:nvSpPr>
        <p:spPr>
          <a:xfrm>
            <a:off x="718457" y="2357199"/>
            <a:ext cx="240574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Train</a:t>
            </a:r>
            <a:endParaRPr kumimoji="1" lang="ko-KR" altLang="en-US" sz="2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2012-2018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9467D29-74BF-F87E-0AE6-A1BA0200D523}"/>
              </a:ext>
            </a:extLst>
          </p:cNvPr>
          <p:cNvSpPr/>
          <p:nvPr/>
        </p:nvSpPr>
        <p:spPr>
          <a:xfrm>
            <a:off x="3276609" y="2357427"/>
            <a:ext cx="1523991" cy="861326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Test</a:t>
            </a:r>
            <a:endParaRPr kumimoji="1" lang="ko-KR" altLang="en-US" sz="2500" b="1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2019-2021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56E23EC-9E18-E456-20D7-5F55047E1CFB}"/>
              </a:ext>
            </a:extLst>
          </p:cNvPr>
          <p:cNvSpPr/>
          <p:nvPr/>
        </p:nvSpPr>
        <p:spPr>
          <a:xfrm>
            <a:off x="727317" y="3343045"/>
            <a:ext cx="407328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Scale</a:t>
            </a:r>
            <a:endParaRPr kumimoji="1" lang="ko-KR" altLang="en-US" sz="2500" spc="-15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spc="-150" dirty="0">
                <a:solidFill>
                  <a:schemeClr val="accent6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Standard/</a:t>
            </a:r>
            <a:r>
              <a:rPr lang="en-US" altLang="ko-KR" sz="1500" spc="-150" dirty="0" err="1">
                <a:solidFill>
                  <a:schemeClr val="accent6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MinMax</a:t>
            </a:r>
            <a:endParaRPr lang="en-US" altLang="ko-KR" sz="1500" spc="-150" dirty="0">
              <a:solidFill>
                <a:schemeClr val="accent6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6D54B0-24B8-B4CE-4FF1-6163838C14DD}"/>
              </a:ext>
            </a:extLst>
          </p:cNvPr>
          <p:cNvSpPr/>
          <p:nvPr/>
        </p:nvSpPr>
        <p:spPr>
          <a:xfrm>
            <a:off x="8516863" y="5917356"/>
            <a:ext cx="3017824" cy="930885"/>
          </a:xfrm>
          <a:prstGeom prst="rect">
            <a:avLst/>
          </a:prstGeom>
          <a:solidFill>
            <a:schemeClr val="bg1"/>
          </a:solidFill>
          <a:ln>
            <a:solidFill>
              <a:srgbClr val="FF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200" b="1" spc="-150" dirty="0">
                <a:solidFill>
                  <a:schemeClr val="tx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Dataset </a:t>
            </a:r>
          </a:p>
          <a:p>
            <a:pPr algn="ctr"/>
            <a:r>
              <a:rPr kumimoji="1" lang="en-US" altLang="ko-Kore-US" sz="2500" b="1" spc="-150" dirty="0">
                <a:solidFill>
                  <a:schemeClr val="tx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Train : 2012-2018</a:t>
            </a:r>
            <a:endParaRPr kumimoji="1" lang="ko-Kore-US" altLang="en-US" sz="2500" b="1" spc="-150" dirty="0">
              <a:solidFill>
                <a:schemeClr val="tx1"/>
              </a:solidFill>
              <a:latin typeface="Gothic A1" pitchFamily="2" charset="-127"/>
              <a:ea typeface="Gothic A1" pitchFamily="2" charset="-127"/>
              <a:cs typeface="Gothic A1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5B0026-3140-9D03-75D2-B5B890AE475A}"/>
              </a:ext>
            </a:extLst>
          </p:cNvPr>
          <p:cNvSpPr/>
          <p:nvPr/>
        </p:nvSpPr>
        <p:spPr>
          <a:xfrm>
            <a:off x="8516863" y="7027406"/>
            <a:ext cx="3017824" cy="930885"/>
          </a:xfrm>
          <a:prstGeom prst="rect">
            <a:avLst/>
          </a:prstGeom>
          <a:solidFill>
            <a:schemeClr val="bg1"/>
          </a:solidFill>
          <a:ln>
            <a:solidFill>
              <a:srgbClr val="FF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200" b="1" spc="-150" dirty="0">
                <a:solidFill>
                  <a:schemeClr val="tx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Dataset </a:t>
            </a:r>
          </a:p>
          <a:p>
            <a:pPr algn="ctr"/>
            <a:r>
              <a:rPr kumimoji="1" lang="en-US" altLang="ko-Kore-US" sz="2500" b="1" spc="-150" dirty="0">
                <a:solidFill>
                  <a:schemeClr val="tx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Test : 2019-2021</a:t>
            </a:r>
            <a:endParaRPr kumimoji="1" lang="ko-Kore-US" altLang="en-US" sz="2500" b="1" spc="-150" dirty="0">
              <a:solidFill>
                <a:schemeClr val="tx1"/>
              </a:solidFill>
              <a:latin typeface="Gothic A1" pitchFamily="2" charset="-127"/>
              <a:ea typeface="Gothic A1" pitchFamily="2" charset="-127"/>
              <a:cs typeface="Gothic A1" pitchFamily="2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8DED7B1-B93B-4759-94C4-BC67C9FBD9CA}"/>
              </a:ext>
            </a:extLst>
          </p:cNvPr>
          <p:cNvCxnSpPr>
            <a:cxnSpLocks/>
          </p:cNvCxnSpPr>
          <p:nvPr/>
        </p:nvCxnSpPr>
        <p:spPr>
          <a:xfrm>
            <a:off x="13025500" y="4792629"/>
            <a:ext cx="0" cy="516898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51">
            <a:extLst>
              <a:ext uri="{FF2B5EF4-FFF2-40B4-BE49-F238E27FC236}">
                <a16:creationId xmlns:a16="http://schemas.microsoft.com/office/drawing/2014/main" id="{FDC8CCD3-5D79-3B09-612D-333EB9F4F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659149"/>
              </p:ext>
            </p:extLst>
          </p:nvPr>
        </p:nvGraphicFramePr>
        <p:xfrm>
          <a:off x="11708986" y="6207480"/>
          <a:ext cx="2633028" cy="1555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028">
                  <a:extLst>
                    <a:ext uri="{9D8B030D-6E8A-4147-A177-3AD203B41FA5}">
                      <a16:colId xmlns:a16="http://schemas.microsoft.com/office/drawing/2014/main" val="3058201758"/>
                    </a:ext>
                  </a:extLst>
                </a:gridCol>
              </a:tblGrid>
              <a:tr h="772605"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3000" b="0" i="0" spc="-150" dirty="0">
                          <a:solidFill>
                            <a:schemeClr val="bg1"/>
                          </a:solidFill>
                          <a:latin typeface="Gothic A1" pitchFamily="2" charset="-127"/>
                          <a:ea typeface="Gothic A1" pitchFamily="2" charset="-127"/>
                          <a:cs typeface="Gothic A1" pitchFamily="2" charset="-127"/>
                        </a:rPr>
                        <a:t>Standard</a:t>
                      </a:r>
                      <a:endParaRPr lang="ko-Kore-US" altLang="en-US" sz="3000" b="0" i="0" spc="-150" dirty="0">
                        <a:solidFill>
                          <a:schemeClr val="bg1"/>
                        </a:solidFill>
                        <a:latin typeface="Gothic A1" pitchFamily="2" charset="-127"/>
                        <a:ea typeface="Gothic A1" pitchFamily="2" charset="-127"/>
                        <a:cs typeface="Gothic A1" pitchFamily="2" charset="-127"/>
                      </a:endParaRPr>
                    </a:p>
                  </a:txBody>
                  <a:tcPr marL="193151" marR="193151" marT="96576" marB="965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B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26616"/>
                  </a:ext>
                </a:extLst>
              </a:tr>
              <a:tr h="783336"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3000" b="0" i="0" spc="-150" dirty="0" err="1">
                          <a:solidFill>
                            <a:schemeClr val="tx1"/>
                          </a:solidFill>
                          <a:latin typeface="Gothic A1" pitchFamily="2" charset="-127"/>
                          <a:ea typeface="Gothic A1" pitchFamily="2" charset="-127"/>
                          <a:cs typeface="Gothic A1" pitchFamily="2" charset="-127"/>
                        </a:rPr>
                        <a:t>MinMax</a:t>
                      </a:r>
                      <a:endParaRPr lang="ko-Kore-US" altLang="en-US" sz="3000" b="0" i="0" spc="-150" dirty="0">
                        <a:solidFill>
                          <a:schemeClr val="tx1"/>
                        </a:solidFill>
                        <a:latin typeface="Gothic A1" pitchFamily="2" charset="-127"/>
                        <a:ea typeface="Gothic A1" pitchFamily="2" charset="-127"/>
                        <a:cs typeface="Gothic A1" pitchFamily="2" charset="-127"/>
                      </a:endParaRPr>
                    </a:p>
                  </a:txBody>
                  <a:tcPr marL="193151" marR="193151" marT="96576" marB="965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33590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45587F-78F8-63FA-ED89-8BD5280952DE}"/>
              </a:ext>
            </a:extLst>
          </p:cNvPr>
          <p:cNvSpPr/>
          <p:nvPr/>
        </p:nvSpPr>
        <p:spPr>
          <a:xfrm>
            <a:off x="14516313" y="5917356"/>
            <a:ext cx="3017824" cy="930885"/>
          </a:xfrm>
          <a:prstGeom prst="rect">
            <a:avLst/>
          </a:prstGeom>
          <a:solidFill>
            <a:srgbClr val="FFC000"/>
          </a:solidFill>
          <a:ln>
            <a:solidFill>
              <a:srgbClr val="FF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200" b="1" spc="-150" dirty="0">
                <a:solidFill>
                  <a:schemeClr val="tx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Dataset </a:t>
            </a:r>
          </a:p>
          <a:p>
            <a:pPr algn="ctr"/>
            <a:r>
              <a:rPr kumimoji="1" lang="en-US" altLang="ko-Kore-US" sz="2500" b="1" spc="-150" dirty="0">
                <a:solidFill>
                  <a:schemeClr val="tx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Train : 2012-2018</a:t>
            </a:r>
            <a:endParaRPr kumimoji="1" lang="ko-Kore-US" altLang="en-US" sz="2500" b="1" spc="-150" dirty="0">
              <a:solidFill>
                <a:schemeClr val="tx1"/>
              </a:solidFill>
              <a:latin typeface="Gothic A1" pitchFamily="2" charset="-127"/>
              <a:ea typeface="Gothic A1" pitchFamily="2" charset="-127"/>
              <a:cs typeface="Gothic A1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93FE8D-CD98-208A-DB60-BCDA7B76566D}"/>
              </a:ext>
            </a:extLst>
          </p:cNvPr>
          <p:cNvSpPr/>
          <p:nvPr/>
        </p:nvSpPr>
        <p:spPr>
          <a:xfrm>
            <a:off x="14516313" y="7027406"/>
            <a:ext cx="3017824" cy="930885"/>
          </a:xfrm>
          <a:prstGeom prst="rect">
            <a:avLst/>
          </a:prstGeom>
          <a:solidFill>
            <a:srgbClr val="FFC000"/>
          </a:solidFill>
          <a:ln>
            <a:solidFill>
              <a:srgbClr val="FF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200" b="1" spc="-150" dirty="0">
                <a:solidFill>
                  <a:schemeClr val="tx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Dataset </a:t>
            </a:r>
          </a:p>
          <a:p>
            <a:pPr algn="ctr"/>
            <a:r>
              <a:rPr kumimoji="1" lang="en-US" altLang="ko-Kore-US" sz="2500" b="1" spc="-150" dirty="0">
                <a:solidFill>
                  <a:schemeClr val="tx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Test : 2019-2021</a:t>
            </a:r>
            <a:endParaRPr kumimoji="1" lang="ko-Kore-US" altLang="en-US" sz="2500" b="1" spc="-150" dirty="0">
              <a:solidFill>
                <a:schemeClr val="tx1"/>
              </a:solidFill>
              <a:latin typeface="Gothic A1" pitchFamily="2" charset="-127"/>
              <a:ea typeface="Gothic A1" pitchFamily="2" charset="-127"/>
              <a:cs typeface="Gothic A1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339509-1821-6906-6E1F-37386F210E89}"/>
              </a:ext>
            </a:extLst>
          </p:cNvPr>
          <p:cNvSpPr txBox="1"/>
          <p:nvPr/>
        </p:nvSpPr>
        <p:spPr>
          <a:xfrm>
            <a:off x="5522653" y="2354134"/>
            <a:ext cx="1130333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kumimoji="1" lang="en-US" altLang="ko-KR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Scaling</a:t>
            </a:r>
            <a:r>
              <a:rPr kumimoji="1" lang="ko-KR" altLang="en-US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kumimoji="1" lang="ko-KR" altLang="en-US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Dataset</a:t>
            </a:r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스케일링 과정을 진행</a:t>
            </a:r>
            <a:endParaRPr lang="en-US" altLang="ko-KR" sz="25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571500" indent="-571500">
              <a:buFont typeface="Wingdings" pitchFamily="2" charset="2"/>
              <a:buChar char="q"/>
            </a:pPr>
            <a:endParaRPr lang="en-US" altLang="ko-KR" sz="25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1028700" lvl="1" indent="-571500">
              <a:buFont typeface="Wingdings" pitchFamily="2" charset="2"/>
              <a:buChar char="q"/>
            </a:pPr>
            <a:r>
              <a:rPr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Standard / </a:t>
            </a:r>
            <a:r>
              <a:rPr lang="en-US" altLang="ko-KR" sz="2500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MinMax</a:t>
            </a:r>
            <a:r>
              <a:rPr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스케일링을 진행하였고</a:t>
            </a:r>
            <a:r>
              <a:rPr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en-US" altLang="ko-KR" sz="25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lvl="2"/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성과가 제일 좋은 </a:t>
            </a:r>
            <a:r>
              <a:rPr lang="en-US" altLang="ko-KR" sz="2500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StandardScale</a:t>
            </a:r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사용</a:t>
            </a:r>
            <a:endParaRPr lang="en-US" altLang="ko-KR" sz="25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lvl="2"/>
            <a:endParaRPr lang="en-US" altLang="ko-KR" sz="25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lvl="2"/>
            <a:endParaRPr lang="en-US" altLang="ko-KR" sz="25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1EC9EA-84D8-1EE4-3F9A-C09A8EE4A978}"/>
              </a:ext>
            </a:extLst>
          </p:cNvPr>
          <p:cNvSpPr/>
          <p:nvPr/>
        </p:nvSpPr>
        <p:spPr>
          <a:xfrm>
            <a:off x="5323241" y="5917356"/>
            <a:ext cx="3017825" cy="1619319"/>
          </a:xfrm>
          <a:prstGeom prst="rect">
            <a:avLst/>
          </a:prstGeom>
          <a:solidFill>
            <a:srgbClr val="FFC000"/>
          </a:solidFill>
          <a:ln>
            <a:solidFill>
              <a:srgbClr val="FF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US" sz="320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2011-2019</a:t>
            </a:r>
            <a:endParaRPr kumimoji="1" lang="ko-Kore-US" altLang="en-US" sz="3200" dirty="0">
              <a:solidFill>
                <a:schemeClr val="tx1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3E98146-28A8-EED6-B81F-B0417FF8B2E5}"/>
              </a:ext>
            </a:extLst>
          </p:cNvPr>
          <p:cNvSpPr/>
          <p:nvPr/>
        </p:nvSpPr>
        <p:spPr>
          <a:xfrm>
            <a:off x="5323241" y="6560055"/>
            <a:ext cx="3017823" cy="1398236"/>
          </a:xfrm>
          <a:prstGeom prst="rect">
            <a:avLst/>
          </a:prstGeom>
          <a:solidFill>
            <a:schemeClr val="bg1"/>
          </a:solidFill>
          <a:ln>
            <a:solidFill>
              <a:srgbClr val="FF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000" b="1" spc="-150" dirty="0">
                <a:solidFill>
                  <a:schemeClr val="tx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Dataset </a:t>
            </a:r>
          </a:p>
          <a:p>
            <a:pPr algn="ctr"/>
            <a:r>
              <a:rPr kumimoji="1" lang="en-US" altLang="ko-Kore-US" sz="3000" b="1" spc="-150" dirty="0">
                <a:solidFill>
                  <a:schemeClr val="tx1"/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KOSDAQ</a:t>
            </a:r>
            <a:endParaRPr kumimoji="1" lang="ko-Kore-US" altLang="en-US" sz="3000" b="1" spc="-150" dirty="0">
              <a:solidFill>
                <a:schemeClr val="tx1"/>
              </a:solidFill>
              <a:latin typeface="Gothic A1" pitchFamily="2" charset="-127"/>
              <a:ea typeface="Gothic A1" pitchFamily="2" charset="-127"/>
              <a:cs typeface="Gothic A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309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3">
            <a:extLst>
              <a:ext uri="{FF2B5EF4-FFF2-40B4-BE49-F238E27FC236}">
                <a16:creationId xmlns:a16="http://schemas.microsoft.com/office/drawing/2014/main" id="{83CC548E-4E67-2249-ADFC-C4C6324CEC50}"/>
              </a:ext>
            </a:extLst>
          </p:cNvPr>
          <p:cNvSpPr/>
          <p:nvPr/>
        </p:nvSpPr>
        <p:spPr>
          <a:xfrm>
            <a:off x="5105400" y="2354134"/>
            <a:ext cx="0" cy="7589966"/>
          </a:xfrm>
          <a:prstGeom prst="line">
            <a:avLst/>
          </a:prstGeom>
          <a:ln w="50800" cap="flat">
            <a:solidFill>
              <a:srgbClr val="FCB81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FCB81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Modeling by Machine Learning</a:t>
              </a:r>
            </a:p>
          </p:txBody>
        </p:sp>
      </p:grp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B35B6C7-F16B-026F-F113-B1682B9F0FB5}"/>
              </a:ext>
            </a:extLst>
          </p:cNvPr>
          <p:cNvSpPr/>
          <p:nvPr/>
        </p:nvSpPr>
        <p:spPr>
          <a:xfrm>
            <a:off x="718457" y="2357199"/>
            <a:ext cx="240574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Train</a:t>
            </a:r>
            <a:endParaRPr kumimoji="1" lang="ko-KR" altLang="en-US" sz="2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2012-2018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9467D29-74BF-F87E-0AE6-A1BA0200D523}"/>
              </a:ext>
            </a:extLst>
          </p:cNvPr>
          <p:cNvSpPr/>
          <p:nvPr/>
        </p:nvSpPr>
        <p:spPr>
          <a:xfrm>
            <a:off x="3276609" y="2357427"/>
            <a:ext cx="1523991" cy="861326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Test</a:t>
            </a:r>
            <a:endParaRPr kumimoji="1" lang="ko-KR" altLang="en-US" sz="2500" b="1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2019-2021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56E23EC-9E18-E456-20D7-5F55047E1CFB}"/>
              </a:ext>
            </a:extLst>
          </p:cNvPr>
          <p:cNvSpPr/>
          <p:nvPr/>
        </p:nvSpPr>
        <p:spPr>
          <a:xfrm>
            <a:off x="727317" y="3343045"/>
            <a:ext cx="407328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Scale</a:t>
            </a:r>
            <a:endParaRPr kumimoji="1" lang="ko-KR" altLang="en-US" sz="2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Standard/</a:t>
            </a:r>
            <a:r>
              <a:rPr lang="en-US" altLang="ko-KR" sz="1500" spc="-150" dirty="0" err="1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MinMax</a:t>
            </a:r>
            <a:endParaRPr lang="en-US" altLang="ko-KR" sz="1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모서리가 둥근 직사각형 5">
            <a:extLst>
              <a:ext uri="{FF2B5EF4-FFF2-40B4-BE49-F238E27FC236}">
                <a16:creationId xmlns:a16="http://schemas.microsoft.com/office/drawing/2014/main" id="{4D8C7B37-3911-7CF2-3DA1-FCF0763ABD46}"/>
              </a:ext>
            </a:extLst>
          </p:cNvPr>
          <p:cNvSpPr/>
          <p:nvPr/>
        </p:nvSpPr>
        <p:spPr>
          <a:xfrm>
            <a:off x="684106" y="4328662"/>
            <a:ext cx="4123751" cy="155092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EDA / </a:t>
            </a:r>
            <a:r>
              <a:rPr kumimoji="1" lang="ko-KR" altLang="en-US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변수선정방법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필터기법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T-test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임베디드기법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Lasso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래퍼기법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Stepwise(</a:t>
            </a:r>
            <a:r>
              <a:rPr lang="en-US" altLang="ko-KR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bwd,fwd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</a:p>
        </p:txBody>
      </p:sp>
      <p:sp>
        <p:nvSpPr>
          <p:cNvPr id="92" name="아래쪽 화살표[D] 9">
            <a:extLst>
              <a:ext uri="{FF2B5EF4-FFF2-40B4-BE49-F238E27FC236}">
                <a16:creationId xmlns:a16="http://schemas.microsoft.com/office/drawing/2014/main" id="{96481B4F-23C4-E50C-5512-CC8FC4A8B0CB}"/>
              </a:ext>
            </a:extLst>
          </p:cNvPr>
          <p:cNvSpPr/>
          <p:nvPr/>
        </p:nvSpPr>
        <p:spPr>
          <a:xfrm>
            <a:off x="7102762" y="4571954"/>
            <a:ext cx="457200" cy="506734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D9FE8D2-18D4-7251-C515-813AA2F6F626}"/>
              </a:ext>
            </a:extLst>
          </p:cNvPr>
          <p:cNvSpPr txBox="1"/>
          <p:nvPr/>
        </p:nvSpPr>
        <p:spPr>
          <a:xfrm>
            <a:off x="5407352" y="2370463"/>
            <a:ext cx="11303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T-test :</a:t>
            </a:r>
            <a:r>
              <a:rPr kumimoji="1" lang="ko-KR" altLang="en-US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kumimoji="1" lang="en-US" altLang="ko-KR" sz="4000" b="1" spc="-1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571500" indent="-571500">
              <a:buFont typeface="Wingdings" pitchFamily="2" charset="2"/>
              <a:buChar char="q"/>
            </a:pPr>
            <a:r>
              <a:rPr lang="ko-KR" altLang="en-US" sz="2800" spc="-3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부실기업과 정상기업간에 각 독립변수의 평균이 유의수준</a:t>
            </a:r>
            <a:r>
              <a:rPr lang="en-US" altLang="ko-KR" sz="2800" spc="-3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0.05</a:t>
            </a:r>
            <a:r>
              <a:rPr lang="ko-KR" altLang="en-US" sz="2800" spc="-3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기준으로 통계적으로 유의미하게 차이가 나는지 검증</a:t>
            </a:r>
            <a:endParaRPr lang="en-US" altLang="ko-KR" sz="2800" spc="-3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7B8DDC3-4B15-9B25-1802-FB38897D94BA}"/>
              </a:ext>
            </a:extLst>
          </p:cNvPr>
          <p:cNvSpPr/>
          <p:nvPr/>
        </p:nvSpPr>
        <p:spPr>
          <a:xfrm>
            <a:off x="5136774" y="4571954"/>
            <a:ext cx="4335463" cy="685800"/>
          </a:xfrm>
          <a:prstGeom prst="rect">
            <a:avLst/>
          </a:prstGeom>
          <a:solidFill>
            <a:srgbClr val="FCB812"/>
          </a:solidFill>
          <a:ln>
            <a:solidFill>
              <a:srgbClr val="FCB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rPr>
              <a:t>표본의 수가 </a:t>
            </a:r>
            <a:r>
              <a:rPr lang="en-US" altLang="ko-KR" sz="1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rPr>
              <a:t>30</a:t>
            </a:r>
            <a:r>
              <a:rPr lang="ko-KR" altLang="en-US" sz="1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rPr>
              <a:t>개 이상으로 중심극한정리에 따라 정규성을 가정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9F4CDD8-F1CB-97C0-2891-039AF2AA5633}"/>
              </a:ext>
            </a:extLst>
          </p:cNvPr>
          <p:cNvSpPr/>
          <p:nvPr/>
        </p:nvSpPr>
        <p:spPr>
          <a:xfrm>
            <a:off x="5136774" y="5528821"/>
            <a:ext cx="4335467" cy="685800"/>
          </a:xfrm>
          <a:prstGeom prst="rect">
            <a:avLst/>
          </a:prstGeom>
          <a:solidFill>
            <a:srgbClr val="FCB812"/>
          </a:solidFill>
          <a:ln>
            <a:solidFill>
              <a:srgbClr val="FCB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부실과 정상에 대한 </a:t>
            </a:r>
            <a:endParaRPr kumimoji="1" lang="en-US" altLang="ko-KR" spc="-150" dirty="0">
              <a:solidFill>
                <a:schemeClr val="tx1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/>
            <a:r>
              <a:rPr kumimoji="1" lang="en-US" altLang="ko-KR" spc="-150" dirty="0" err="1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levene</a:t>
            </a:r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kumimoji="1" lang="ko-KR" altLang="en-US" spc="-150" dirty="0" err="1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등분산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검정 시행</a:t>
            </a:r>
            <a:endParaRPr kumimoji="1" lang="ko-Kore-US" altLang="en-US" spc="-150" dirty="0">
              <a:solidFill>
                <a:schemeClr val="tx1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88EBE5A-995E-599C-D62A-EE26145209ED}"/>
              </a:ext>
            </a:extLst>
          </p:cNvPr>
          <p:cNvSpPr/>
          <p:nvPr/>
        </p:nvSpPr>
        <p:spPr>
          <a:xfrm>
            <a:off x="5136774" y="6485688"/>
            <a:ext cx="4335467" cy="685800"/>
          </a:xfrm>
          <a:prstGeom prst="rect">
            <a:avLst/>
          </a:prstGeom>
          <a:solidFill>
            <a:srgbClr val="FCB812"/>
          </a:solidFill>
          <a:ln>
            <a:solidFill>
              <a:srgbClr val="FCB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pc="-150" dirty="0" err="1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등분산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검정의 </a:t>
            </a:r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P-Value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값에 따라</a:t>
            </a:r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(0.05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기준</a:t>
            </a:r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)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endParaRPr kumimoji="1" lang="en-US" altLang="ko-KR" spc="-150" dirty="0">
              <a:solidFill>
                <a:schemeClr val="tx1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/>
            <a:r>
              <a:rPr kumimoji="1" lang="ko-KR" altLang="en-US" spc="-150" dirty="0" err="1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등분산</a:t>
            </a:r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-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이분산으로 분류</a:t>
            </a:r>
            <a:endParaRPr kumimoji="1" lang="en-US" altLang="ko-KR" spc="-150" dirty="0">
              <a:solidFill>
                <a:schemeClr val="tx1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7F795B4-3A4B-984F-1391-A1EBF1ADC322}"/>
              </a:ext>
            </a:extLst>
          </p:cNvPr>
          <p:cNvSpPr/>
          <p:nvPr/>
        </p:nvSpPr>
        <p:spPr>
          <a:xfrm>
            <a:off x="5136774" y="8399422"/>
            <a:ext cx="4335467" cy="685800"/>
          </a:xfrm>
          <a:prstGeom prst="rect">
            <a:avLst/>
          </a:prstGeom>
          <a:solidFill>
            <a:srgbClr val="FCB812"/>
          </a:solidFill>
          <a:ln>
            <a:solidFill>
              <a:srgbClr val="FCB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T-Test 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결과</a:t>
            </a:r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P-Value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가 </a:t>
            </a:r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0.05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이하인</a:t>
            </a:r>
            <a:endParaRPr kumimoji="1" lang="en-US" altLang="ko-KR" spc="-150" dirty="0">
              <a:solidFill>
                <a:schemeClr val="tx1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/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Feature 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선정</a:t>
            </a:r>
            <a:endParaRPr kumimoji="1" lang="en-US" altLang="ko-KR" spc="-150" dirty="0">
              <a:solidFill>
                <a:schemeClr val="tx1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A67A742-4397-58C2-4974-4FADC552A200}"/>
              </a:ext>
            </a:extLst>
          </p:cNvPr>
          <p:cNvSpPr/>
          <p:nvPr/>
        </p:nvSpPr>
        <p:spPr>
          <a:xfrm>
            <a:off x="5136774" y="7442555"/>
            <a:ext cx="4335467" cy="685800"/>
          </a:xfrm>
          <a:prstGeom prst="rect">
            <a:avLst/>
          </a:prstGeom>
          <a:solidFill>
            <a:srgbClr val="FCB812"/>
          </a:solidFill>
          <a:ln>
            <a:solidFill>
              <a:srgbClr val="FCB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kumimoji="1" lang="ko-KR" altLang="en-US" spc="-150" dirty="0" err="1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등분산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: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Student’s T-Test</a:t>
            </a:r>
          </a:p>
          <a:p>
            <a:pPr lvl="2"/>
            <a:r>
              <a:rPr kumimoji="1" lang="ko-KR" altLang="en-US" spc="-150" dirty="0" err="1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이분산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: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Welch’s T-Test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진행</a:t>
            </a:r>
            <a:endParaRPr kumimoji="1" lang="en-US" altLang="ko-KR" spc="-150" dirty="0">
              <a:solidFill>
                <a:schemeClr val="tx1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02374B5F-E328-6BA1-5746-62C95EC38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95022"/>
              </p:ext>
            </p:extLst>
          </p:nvPr>
        </p:nvGraphicFramePr>
        <p:xfrm>
          <a:off x="10309591" y="5129215"/>
          <a:ext cx="6401091" cy="108540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041665">
                  <a:extLst>
                    <a:ext uri="{9D8B030D-6E8A-4147-A177-3AD203B41FA5}">
                      <a16:colId xmlns:a16="http://schemas.microsoft.com/office/drawing/2014/main" val="3916932226"/>
                    </a:ext>
                  </a:extLst>
                </a:gridCol>
                <a:gridCol w="5359426">
                  <a:extLst>
                    <a:ext uri="{9D8B030D-6E8A-4147-A177-3AD203B41FA5}">
                      <a16:colId xmlns:a16="http://schemas.microsoft.com/office/drawing/2014/main" val="3152870261"/>
                    </a:ext>
                  </a:extLst>
                </a:gridCol>
              </a:tblGrid>
              <a:tr h="3599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ExtraBold" panose="02000903000000020004" pitchFamily="50" charset="-127"/>
                        </a:rPr>
                        <a:t>등분산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ExtraBold" panose="020009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81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287865"/>
                  </a:ext>
                </a:extLst>
              </a:tr>
              <a:tr h="344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활동성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유형자산회전율</a:t>
                      </a:r>
                      <a:r>
                        <a:rPr lang="en-US" altLang="ko-KR" sz="140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총자본회전률</a:t>
                      </a:r>
                      <a:endParaRPr lang="ko-KR" altLang="en-US" sz="1400" dirty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378248"/>
                  </a:ext>
                </a:extLst>
              </a:tr>
              <a:tr h="344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기타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기말직원인원</a:t>
                      </a:r>
                      <a:r>
                        <a:rPr lang="en-US" altLang="ko-KR" sz="140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대주주지분율</a:t>
                      </a:r>
                      <a:r>
                        <a:rPr lang="en-US" altLang="ko-KR" sz="1400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당기전기영업손익</a:t>
                      </a:r>
                      <a:r>
                        <a:rPr lang="en-US" altLang="ko-KR" sz="1400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WW</a:t>
                      </a:r>
                      <a:r>
                        <a:rPr lang="ko-KR" altLang="en-US" sz="1400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027642"/>
                  </a:ext>
                </a:extLst>
              </a:tr>
            </a:tbl>
          </a:graphicData>
        </a:graphic>
      </p:graphicFrame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23A5A74F-3FFA-0BB5-C2BB-32C3ADEC9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563095"/>
              </p:ext>
            </p:extLst>
          </p:nvPr>
        </p:nvGraphicFramePr>
        <p:xfrm>
          <a:off x="10309591" y="6510134"/>
          <a:ext cx="6439045" cy="302117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047841">
                  <a:extLst>
                    <a:ext uri="{9D8B030D-6E8A-4147-A177-3AD203B41FA5}">
                      <a16:colId xmlns:a16="http://schemas.microsoft.com/office/drawing/2014/main" val="3916932226"/>
                    </a:ext>
                  </a:extLst>
                </a:gridCol>
                <a:gridCol w="5391204">
                  <a:extLst>
                    <a:ext uri="{9D8B030D-6E8A-4147-A177-3AD203B41FA5}">
                      <a16:colId xmlns:a16="http://schemas.microsoft.com/office/drawing/2014/main" val="3152870261"/>
                    </a:ext>
                  </a:extLst>
                </a:gridCol>
              </a:tblGrid>
              <a:tr h="3757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Pretendard ExtraBold" panose="02000903000000020004" pitchFamily="50" charset="-127"/>
                        </a:rPr>
                        <a:t>이분산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Pretendard ExtraBold" panose="020009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81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287865"/>
                  </a:ext>
                </a:extLst>
              </a:tr>
              <a:tr h="365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활동성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b="0" dirty="0" err="1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자본금회전률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 err="1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자기자본회전률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 err="1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타인자본회전률</a:t>
                      </a:r>
                      <a:endParaRPr lang="ko-KR" altLang="en-US" sz="1400" b="0" dirty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378248"/>
                  </a:ext>
                </a:extLst>
              </a:tr>
              <a:tr h="365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기타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TMD, </a:t>
                      </a:r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시가총액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 / </a:t>
                      </a:r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총자산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EBIT / </a:t>
                      </a:r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총자산</a:t>
                      </a:r>
                      <a:endParaRPr lang="ko-KR" altLang="en-US" sz="1400" b="0" dirty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027642"/>
                  </a:ext>
                </a:extLst>
              </a:tr>
              <a:tr h="491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수익성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총자산정상영업이익률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 err="1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자기자본순이익률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 err="1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총자본순이익률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ko-KR" sz="1400" b="0" dirty="0" err="1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매출액총이익률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 err="1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누적수익성비율</a:t>
                      </a:r>
                      <a:endParaRPr lang="ko-KR" altLang="en-US" sz="1400" b="0" dirty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458196"/>
                  </a:ext>
                </a:extLst>
              </a:tr>
              <a:tr h="491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성장성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유형자산증가율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매출액증가율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자기자본증가율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총자본증가율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정상영업이익증가율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 </a:t>
                      </a:r>
                      <a:endParaRPr lang="ko-KR" altLang="en-US" sz="1400" b="0" dirty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646126"/>
                  </a:ext>
                </a:extLst>
              </a:tr>
              <a:tr h="491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안정성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차입금의존도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순운전자본비율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부채비율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 err="1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금융비용부담률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 </a:t>
                      </a:r>
                      <a:endParaRPr lang="ko-KR" altLang="en-US" sz="1400" b="0" dirty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92784"/>
                  </a:ext>
                </a:extLst>
              </a:tr>
              <a:tr h="365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현금흐름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현금흐름 대 자산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현금흐름 대 매출액</a:t>
                      </a:r>
                      <a:endParaRPr lang="en-US" altLang="ko-KR" sz="1400" b="0" dirty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2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8040B6C-6C8D-B78D-4580-E51BCB2DC531}"/>
              </a:ext>
            </a:extLst>
          </p:cNvPr>
          <p:cNvSpPr txBox="1"/>
          <p:nvPr/>
        </p:nvSpPr>
        <p:spPr>
          <a:xfrm>
            <a:off x="10309591" y="4571908"/>
            <a:ext cx="256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등분산검정 결과</a:t>
            </a:r>
          </a:p>
        </p:txBody>
      </p:sp>
    </p:spTree>
    <p:extLst>
      <p:ext uri="{BB962C8B-B14F-4D97-AF65-F5344CB8AC3E}">
        <p14:creationId xmlns:p14="http://schemas.microsoft.com/office/powerpoint/2010/main" val="1394631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3">
            <a:extLst>
              <a:ext uri="{FF2B5EF4-FFF2-40B4-BE49-F238E27FC236}">
                <a16:creationId xmlns:a16="http://schemas.microsoft.com/office/drawing/2014/main" id="{83CC548E-4E67-2249-ADFC-C4C6324CEC50}"/>
              </a:ext>
            </a:extLst>
          </p:cNvPr>
          <p:cNvSpPr/>
          <p:nvPr/>
        </p:nvSpPr>
        <p:spPr>
          <a:xfrm>
            <a:off x="5105400" y="2354134"/>
            <a:ext cx="0" cy="7589966"/>
          </a:xfrm>
          <a:prstGeom prst="line">
            <a:avLst/>
          </a:prstGeom>
          <a:ln w="50800" cap="flat">
            <a:solidFill>
              <a:srgbClr val="FCB81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FCB81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Modeling by Machine Learning</a:t>
              </a:r>
            </a:p>
          </p:txBody>
        </p:sp>
      </p:grp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B35B6C7-F16B-026F-F113-B1682B9F0FB5}"/>
              </a:ext>
            </a:extLst>
          </p:cNvPr>
          <p:cNvSpPr/>
          <p:nvPr/>
        </p:nvSpPr>
        <p:spPr>
          <a:xfrm>
            <a:off x="718457" y="2357199"/>
            <a:ext cx="240574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Train</a:t>
            </a:r>
            <a:endParaRPr kumimoji="1" lang="ko-KR" altLang="en-US" sz="2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2012-2018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9467D29-74BF-F87E-0AE6-A1BA0200D523}"/>
              </a:ext>
            </a:extLst>
          </p:cNvPr>
          <p:cNvSpPr/>
          <p:nvPr/>
        </p:nvSpPr>
        <p:spPr>
          <a:xfrm>
            <a:off x="3276609" y="2357427"/>
            <a:ext cx="1523991" cy="861326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Test</a:t>
            </a:r>
            <a:endParaRPr kumimoji="1" lang="ko-KR" altLang="en-US" sz="2500" b="1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2019-2021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56E23EC-9E18-E456-20D7-5F55047E1CFB}"/>
              </a:ext>
            </a:extLst>
          </p:cNvPr>
          <p:cNvSpPr/>
          <p:nvPr/>
        </p:nvSpPr>
        <p:spPr>
          <a:xfrm>
            <a:off x="727317" y="3343045"/>
            <a:ext cx="407328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Scale</a:t>
            </a:r>
            <a:endParaRPr kumimoji="1" lang="ko-KR" altLang="en-US" sz="2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Standard/</a:t>
            </a:r>
            <a:r>
              <a:rPr lang="en-US" altLang="ko-KR" sz="1500" spc="-150" dirty="0" err="1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MinMax</a:t>
            </a:r>
            <a:endParaRPr lang="en-US" altLang="ko-KR" sz="1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모서리가 둥근 직사각형 5">
            <a:extLst>
              <a:ext uri="{FF2B5EF4-FFF2-40B4-BE49-F238E27FC236}">
                <a16:creationId xmlns:a16="http://schemas.microsoft.com/office/drawing/2014/main" id="{4D8C7B37-3911-7CF2-3DA1-FCF0763ABD46}"/>
              </a:ext>
            </a:extLst>
          </p:cNvPr>
          <p:cNvSpPr/>
          <p:nvPr/>
        </p:nvSpPr>
        <p:spPr>
          <a:xfrm>
            <a:off x="684106" y="4328662"/>
            <a:ext cx="4123751" cy="155092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EDA / </a:t>
            </a:r>
            <a:r>
              <a:rPr kumimoji="1" lang="ko-KR" altLang="en-US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변수선정방법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필터기법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T-test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임베디드기법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Lasso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래퍼기법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Stepwise(</a:t>
            </a:r>
            <a:r>
              <a:rPr lang="en-US" altLang="ko-KR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bwd,fwd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</a:p>
        </p:txBody>
      </p:sp>
      <p:sp>
        <p:nvSpPr>
          <p:cNvPr id="92" name="아래쪽 화살표[D] 9">
            <a:extLst>
              <a:ext uri="{FF2B5EF4-FFF2-40B4-BE49-F238E27FC236}">
                <a16:creationId xmlns:a16="http://schemas.microsoft.com/office/drawing/2014/main" id="{96481B4F-23C4-E50C-5512-CC8FC4A8B0CB}"/>
              </a:ext>
            </a:extLst>
          </p:cNvPr>
          <p:cNvSpPr/>
          <p:nvPr/>
        </p:nvSpPr>
        <p:spPr>
          <a:xfrm>
            <a:off x="7102762" y="4571954"/>
            <a:ext cx="457200" cy="506734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D9FE8D2-18D4-7251-C515-813AA2F6F626}"/>
              </a:ext>
            </a:extLst>
          </p:cNvPr>
          <p:cNvSpPr txBox="1"/>
          <p:nvPr/>
        </p:nvSpPr>
        <p:spPr>
          <a:xfrm>
            <a:off x="5407352" y="2370463"/>
            <a:ext cx="1130333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spc="-150" dirty="0">
                <a:solidFill>
                  <a:srgbClr val="004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T-test :</a:t>
            </a:r>
            <a:r>
              <a:rPr kumimoji="1" lang="ko-KR" altLang="en-US" sz="4000" b="1" spc="-150" dirty="0">
                <a:solidFill>
                  <a:srgbClr val="004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kumimoji="1" lang="en-US" altLang="ko-KR" sz="4000" b="1" spc="-150" dirty="0">
              <a:solidFill>
                <a:srgbClr val="004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800" spc="-150" dirty="0">
                <a:solidFill>
                  <a:srgbClr val="FF0000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설명변수들이 정규분포를 따르며</a:t>
            </a:r>
            <a:r>
              <a:rPr lang="en-US" altLang="ko-KR" sz="1800" spc="-150" dirty="0">
                <a:solidFill>
                  <a:srgbClr val="FF0000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, </a:t>
            </a:r>
            <a:r>
              <a:rPr lang="ko-KR" altLang="en-US" sz="1800" spc="-150" dirty="0">
                <a:solidFill>
                  <a:srgbClr val="FF0000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집단간 분산</a:t>
            </a:r>
            <a:r>
              <a:rPr lang="en-US" altLang="ko-KR" sz="1800" spc="-150" dirty="0">
                <a:solidFill>
                  <a:srgbClr val="FF0000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(</a:t>
            </a:r>
            <a:r>
              <a:rPr lang="ko-KR" altLang="en-US" sz="1800" spc="-150" dirty="0">
                <a:solidFill>
                  <a:srgbClr val="FF0000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공분산</a:t>
            </a:r>
            <a:r>
              <a:rPr lang="en-US" altLang="ko-KR" sz="1800" spc="-150" dirty="0">
                <a:solidFill>
                  <a:srgbClr val="FF0000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)</a:t>
            </a:r>
            <a:r>
              <a:rPr lang="ko-KR" altLang="en-US" sz="1800" spc="-150" dirty="0">
                <a:solidFill>
                  <a:srgbClr val="FF0000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이 동일하다는 가정을 바탕으로 한 변수선정방법 </a:t>
            </a:r>
            <a:endParaRPr lang="ko-KR" altLang="en-US" sz="2800" spc="-150" dirty="0">
              <a:solidFill>
                <a:srgbClr val="FF0000"/>
              </a:solidFill>
              <a:effectLst/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ore-US" sz="1800" spc="-150" dirty="0">
                <a:solidFill>
                  <a:srgbClr val="FF0000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F-test</a:t>
            </a:r>
            <a:r>
              <a:rPr lang="ko-KR" altLang="en-US" sz="1800" spc="-150" dirty="0" err="1">
                <a:solidFill>
                  <a:srgbClr val="FF0000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를</a:t>
            </a:r>
            <a:r>
              <a:rPr lang="ko-KR" altLang="en-US" sz="1800" spc="-150" dirty="0">
                <a:solidFill>
                  <a:srgbClr val="FF0000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통해 등분산성 여부 확인 후 </a:t>
            </a:r>
            <a:r>
              <a:rPr lang="en-US" altLang="ko-Kore-US" sz="1800" spc="-150" dirty="0">
                <a:solidFill>
                  <a:srgbClr val="FF0000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t-test </a:t>
            </a:r>
            <a:r>
              <a:rPr lang="ko-KR" altLang="en-US" sz="1800" spc="-150" dirty="0">
                <a:solidFill>
                  <a:srgbClr val="FF0000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진행</a:t>
            </a:r>
            <a:endParaRPr lang="en-US" altLang="ko-KR" spc="-150" dirty="0">
              <a:solidFill>
                <a:srgbClr val="FF0000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800" spc="-150" dirty="0">
                <a:solidFill>
                  <a:srgbClr val="FF0000"/>
                </a:solidFill>
                <a:effectLst/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선정된 독립변수들로 상관분석을 시행하여 최종변수선택 </a:t>
            </a:r>
            <a:endParaRPr lang="ko-KR" altLang="en-US" sz="2800" spc="-150" dirty="0">
              <a:solidFill>
                <a:srgbClr val="FF0000"/>
              </a:solidFill>
              <a:effectLst/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marL="571500" indent="-571500">
              <a:buFont typeface="Wingdings" pitchFamily="2" charset="2"/>
              <a:buChar char="q"/>
            </a:pPr>
            <a:endParaRPr lang="en-US" altLang="ko-KR" sz="2800" spc="-300" dirty="0">
              <a:solidFill>
                <a:srgbClr val="004000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7B8DDC3-4B15-9B25-1802-FB38897D94BA}"/>
              </a:ext>
            </a:extLst>
          </p:cNvPr>
          <p:cNvSpPr/>
          <p:nvPr/>
        </p:nvSpPr>
        <p:spPr>
          <a:xfrm>
            <a:off x="5136774" y="4571954"/>
            <a:ext cx="4335463" cy="685800"/>
          </a:xfrm>
          <a:prstGeom prst="rect">
            <a:avLst/>
          </a:prstGeom>
          <a:solidFill>
            <a:srgbClr val="FCB812"/>
          </a:solidFill>
          <a:ln>
            <a:solidFill>
              <a:srgbClr val="FCB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rPr>
              <a:t>표본의 수가 </a:t>
            </a:r>
            <a:r>
              <a:rPr lang="en-US" altLang="ko-KR" sz="1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rPr>
              <a:t>30</a:t>
            </a:r>
            <a:r>
              <a:rPr lang="ko-KR" altLang="en-US" sz="18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rPr>
              <a:t>개 이상으로 중심극한정리에 따라 정규성을 가정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9F4CDD8-F1CB-97C0-2891-039AF2AA5633}"/>
              </a:ext>
            </a:extLst>
          </p:cNvPr>
          <p:cNvSpPr/>
          <p:nvPr/>
        </p:nvSpPr>
        <p:spPr>
          <a:xfrm>
            <a:off x="5136774" y="5528821"/>
            <a:ext cx="4335467" cy="685800"/>
          </a:xfrm>
          <a:prstGeom prst="rect">
            <a:avLst/>
          </a:prstGeom>
          <a:solidFill>
            <a:srgbClr val="FCB812"/>
          </a:solidFill>
          <a:ln>
            <a:solidFill>
              <a:srgbClr val="FCB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Label 0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과 </a:t>
            </a:r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Label 1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에 대한 </a:t>
            </a:r>
            <a:endParaRPr kumimoji="1" lang="en-US" altLang="ko-KR" spc="-150" dirty="0">
              <a:solidFill>
                <a:schemeClr val="tx1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/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Bartlett </a:t>
            </a:r>
            <a:r>
              <a:rPr kumimoji="1" lang="ko-KR" altLang="en-US" spc="-150" dirty="0" err="1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등분산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검정 시행</a:t>
            </a:r>
            <a:endParaRPr kumimoji="1" lang="ko-Kore-US" altLang="en-US" spc="-150" dirty="0">
              <a:solidFill>
                <a:schemeClr val="tx1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88EBE5A-995E-599C-D62A-EE26145209ED}"/>
              </a:ext>
            </a:extLst>
          </p:cNvPr>
          <p:cNvSpPr/>
          <p:nvPr/>
        </p:nvSpPr>
        <p:spPr>
          <a:xfrm>
            <a:off x="5136774" y="6485688"/>
            <a:ext cx="4335467" cy="685800"/>
          </a:xfrm>
          <a:prstGeom prst="rect">
            <a:avLst/>
          </a:prstGeom>
          <a:solidFill>
            <a:srgbClr val="FCB812"/>
          </a:solidFill>
          <a:ln>
            <a:solidFill>
              <a:srgbClr val="FCB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F-Test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의 </a:t>
            </a:r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P-Value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값에 따라</a:t>
            </a:r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(0.05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기준</a:t>
            </a:r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)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endParaRPr kumimoji="1" lang="en-US" altLang="ko-KR" spc="-150" dirty="0">
              <a:solidFill>
                <a:schemeClr val="tx1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/>
            <a:r>
              <a:rPr kumimoji="1" lang="ko-KR" altLang="en-US" spc="-150" dirty="0" err="1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등분산</a:t>
            </a:r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-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이분산으로 분류</a:t>
            </a:r>
            <a:endParaRPr kumimoji="1" lang="en-US" altLang="ko-KR" spc="-150" dirty="0">
              <a:solidFill>
                <a:schemeClr val="tx1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7F795B4-3A4B-984F-1391-A1EBF1ADC322}"/>
              </a:ext>
            </a:extLst>
          </p:cNvPr>
          <p:cNvSpPr/>
          <p:nvPr/>
        </p:nvSpPr>
        <p:spPr>
          <a:xfrm>
            <a:off x="5136774" y="8399422"/>
            <a:ext cx="4335467" cy="685800"/>
          </a:xfrm>
          <a:prstGeom prst="rect">
            <a:avLst/>
          </a:prstGeom>
          <a:solidFill>
            <a:srgbClr val="FCB812"/>
          </a:solidFill>
          <a:ln>
            <a:solidFill>
              <a:srgbClr val="FCB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T-Test 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결과</a:t>
            </a:r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P-Value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가 </a:t>
            </a:r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0.05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이하인</a:t>
            </a:r>
            <a:endParaRPr kumimoji="1" lang="en-US" altLang="ko-KR" spc="-150" dirty="0">
              <a:solidFill>
                <a:schemeClr val="tx1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/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Feature 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선정</a:t>
            </a:r>
            <a:endParaRPr kumimoji="1" lang="en-US" altLang="ko-KR" spc="-150" dirty="0">
              <a:solidFill>
                <a:schemeClr val="tx1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A67A742-4397-58C2-4974-4FADC552A200}"/>
              </a:ext>
            </a:extLst>
          </p:cNvPr>
          <p:cNvSpPr/>
          <p:nvPr/>
        </p:nvSpPr>
        <p:spPr>
          <a:xfrm>
            <a:off x="5136774" y="7442555"/>
            <a:ext cx="4335467" cy="685800"/>
          </a:xfrm>
          <a:prstGeom prst="rect">
            <a:avLst/>
          </a:prstGeom>
          <a:solidFill>
            <a:srgbClr val="FCB812"/>
          </a:solidFill>
          <a:ln>
            <a:solidFill>
              <a:srgbClr val="FCB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kumimoji="1" lang="ko-KR" altLang="en-US" spc="-150" dirty="0" err="1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등분산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: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Student’s T-Test</a:t>
            </a:r>
          </a:p>
          <a:p>
            <a:pPr lvl="2"/>
            <a:r>
              <a:rPr kumimoji="1" lang="ko-KR" altLang="en-US" spc="-150" dirty="0" err="1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이분산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: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kumimoji="1" lang="en-US" altLang="ko-KR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Welch’s T-Test</a:t>
            </a:r>
            <a:r>
              <a:rPr kumimoji="1" lang="ko-KR" altLang="en-US" spc="-150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진행</a:t>
            </a:r>
            <a:endParaRPr kumimoji="1" lang="en-US" altLang="ko-KR" spc="-150" dirty="0">
              <a:solidFill>
                <a:schemeClr val="tx1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02374B5F-E328-6BA1-5746-62C95EC38CD8}"/>
              </a:ext>
            </a:extLst>
          </p:cNvPr>
          <p:cNvGraphicFramePr>
            <a:graphicFrameLocks noGrp="1"/>
          </p:cNvGraphicFramePr>
          <p:nvPr/>
        </p:nvGraphicFramePr>
        <p:xfrm>
          <a:off x="10309591" y="4571954"/>
          <a:ext cx="6401091" cy="108540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041665">
                  <a:extLst>
                    <a:ext uri="{9D8B030D-6E8A-4147-A177-3AD203B41FA5}">
                      <a16:colId xmlns:a16="http://schemas.microsoft.com/office/drawing/2014/main" val="3916932226"/>
                    </a:ext>
                  </a:extLst>
                </a:gridCol>
                <a:gridCol w="5359426">
                  <a:extLst>
                    <a:ext uri="{9D8B030D-6E8A-4147-A177-3AD203B41FA5}">
                      <a16:colId xmlns:a16="http://schemas.microsoft.com/office/drawing/2014/main" val="3152870261"/>
                    </a:ext>
                  </a:extLst>
                </a:gridCol>
              </a:tblGrid>
              <a:tr h="3599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ExtraBold" panose="02000903000000020004" pitchFamily="50" charset="-127"/>
                        </a:rPr>
                        <a:t>등분산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ExtraBold" panose="020009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81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287865"/>
                  </a:ext>
                </a:extLst>
              </a:tr>
              <a:tr h="344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활동성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유형자산회전율</a:t>
                      </a:r>
                      <a:r>
                        <a:rPr lang="en-US" altLang="ko-KR" sz="140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총자본회전률</a:t>
                      </a:r>
                      <a:endParaRPr lang="ko-KR" altLang="en-US" sz="1400" dirty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378248"/>
                  </a:ext>
                </a:extLst>
              </a:tr>
              <a:tr h="344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기타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기말직원인원</a:t>
                      </a:r>
                      <a:r>
                        <a:rPr lang="en-US" altLang="ko-KR" sz="140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대주주지분율</a:t>
                      </a:r>
                      <a:r>
                        <a:rPr lang="en-US" altLang="ko-KR" sz="1400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당기전기영업손익</a:t>
                      </a:r>
                      <a:r>
                        <a:rPr lang="en-US" altLang="ko-KR" sz="1400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WW</a:t>
                      </a:r>
                      <a:r>
                        <a:rPr lang="ko-KR" altLang="en-US" sz="1400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027642"/>
                  </a:ext>
                </a:extLst>
              </a:tr>
            </a:tbl>
          </a:graphicData>
        </a:graphic>
      </p:graphicFrame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23A5A74F-3FFA-0BB5-C2BB-32C3ADEC956E}"/>
              </a:ext>
            </a:extLst>
          </p:cNvPr>
          <p:cNvGraphicFramePr>
            <a:graphicFrameLocks noGrp="1"/>
          </p:cNvGraphicFramePr>
          <p:nvPr/>
        </p:nvGraphicFramePr>
        <p:xfrm>
          <a:off x="10309591" y="5952873"/>
          <a:ext cx="6439045" cy="302117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047841">
                  <a:extLst>
                    <a:ext uri="{9D8B030D-6E8A-4147-A177-3AD203B41FA5}">
                      <a16:colId xmlns:a16="http://schemas.microsoft.com/office/drawing/2014/main" val="3916932226"/>
                    </a:ext>
                  </a:extLst>
                </a:gridCol>
                <a:gridCol w="5391204">
                  <a:extLst>
                    <a:ext uri="{9D8B030D-6E8A-4147-A177-3AD203B41FA5}">
                      <a16:colId xmlns:a16="http://schemas.microsoft.com/office/drawing/2014/main" val="3152870261"/>
                    </a:ext>
                  </a:extLst>
                </a:gridCol>
              </a:tblGrid>
              <a:tr h="3757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</a:rPr>
                        <a:t>이분산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81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287865"/>
                  </a:ext>
                </a:extLst>
              </a:tr>
              <a:tr h="365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활동성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b="0" dirty="0" err="1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자본금회전률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 err="1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자기자본회전률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 err="1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타인자본회전률</a:t>
                      </a:r>
                      <a:endParaRPr lang="ko-KR" altLang="en-US" sz="1400" b="0" dirty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378248"/>
                  </a:ext>
                </a:extLst>
              </a:tr>
              <a:tr h="365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기타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TMD, </a:t>
                      </a:r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시가총액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 / </a:t>
                      </a:r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총자산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EBIT / </a:t>
                      </a:r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총자산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FINDEP</a:t>
                      </a:r>
                      <a:endParaRPr lang="ko-KR" altLang="en-US" sz="1400" b="0" dirty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027642"/>
                  </a:ext>
                </a:extLst>
              </a:tr>
              <a:tr h="491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수익성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총자산정상영업이익률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 err="1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자기자본순이익률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 err="1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총자본순이익률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ko-KR" sz="1400" b="0" dirty="0" err="1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매출액총이익률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 err="1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누적수익성비율</a:t>
                      </a:r>
                      <a:endParaRPr lang="ko-KR" altLang="en-US" sz="1400" b="0" dirty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458196"/>
                  </a:ext>
                </a:extLst>
              </a:tr>
              <a:tr h="491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성장성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유형자산증가율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매출액증가율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자기자본증가율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총자본증가율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정상영업이익증가율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 </a:t>
                      </a:r>
                      <a:endParaRPr lang="ko-KR" altLang="en-US" sz="1400" b="0" dirty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646126"/>
                  </a:ext>
                </a:extLst>
              </a:tr>
              <a:tr h="491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안정성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차입금의존도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순운전자본비율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부채비율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 err="1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금융비용부담률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 </a:t>
                      </a:r>
                      <a:endParaRPr lang="ko-KR" altLang="en-US" sz="1400" b="0" dirty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92784"/>
                  </a:ext>
                </a:extLst>
              </a:tr>
              <a:tr h="365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현금흐름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현금흐름 대 자산</a:t>
                      </a:r>
                      <a:r>
                        <a:rPr lang="en-US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ko-KR" sz="1400" b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현금흐름 대 매출액</a:t>
                      </a:r>
                      <a:endParaRPr lang="en-US" altLang="ko-KR" sz="1400" b="0" dirty="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302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CBFC0E6D-6085-D4B6-95CE-DC64F89C547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73D6A8-1651-A809-D6E0-1E28D6A51F3B}"/>
              </a:ext>
            </a:extLst>
          </p:cNvPr>
          <p:cNvSpPr txBox="1"/>
          <p:nvPr/>
        </p:nvSpPr>
        <p:spPr>
          <a:xfrm>
            <a:off x="2544559" y="4123058"/>
            <a:ext cx="57713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ExtraBold" panose="02000903000000020004" pitchFamily="50" charset="-127"/>
              </a:rPr>
              <a:t>단변량</a:t>
            </a:r>
            <a:r>
              <a:rPr lang="ko-KR" altLang="en-US" sz="28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ExtraBold" panose="02000903000000020004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ExtraBold" panose="02000903000000020004" pitchFamily="50" charset="-127"/>
              </a:rPr>
              <a:t>T </a:t>
            </a:r>
            <a:r>
              <a:rPr lang="ko-KR" altLang="en-US" sz="28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ExtraBold" panose="02000903000000020004" pitchFamily="50" charset="-127"/>
              </a:rPr>
              <a:t>검정 결과</a:t>
            </a:r>
            <a:endParaRPr lang="en-US" altLang="ko-KR" sz="2800" b="1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retendard ExtraBold" panose="02000903000000020004" pitchFamily="50" charset="-127"/>
            </a:endParaRPr>
          </a:p>
          <a:p>
            <a:pPr algn="ctr"/>
            <a:endParaRPr lang="en-US" altLang="ko-KR" sz="2800" b="1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ExtraBold" panose="02000903000000020004" pitchFamily="50" charset="-127"/>
              </a:rPr>
              <a:t> 유의수준 </a:t>
            </a:r>
            <a:r>
              <a:rPr lang="en-US" altLang="ko-KR" sz="28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ExtraBold" panose="02000903000000020004" pitchFamily="50" charset="-127"/>
              </a:rPr>
              <a:t>0.05</a:t>
            </a:r>
          </a:p>
          <a:p>
            <a:pPr algn="ctr"/>
            <a:endParaRPr lang="en-US" altLang="ko-KR" sz="2800" b="1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ExtraBold" panose="02000903000000020004" pitchFamily="50" charset="-127"/>
              </a:rPr>
              <a:t>두 집단간에 평균 차이가 있는 변수</a:t>
            </a:r>
            <a:r>
              <a:rPr lang="en-US" altLang="ko-KR" sz="28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ExtraBold" panose="02000903000000020004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ExtraBold" panose="02000903000000020004" pitchFamily="50" charset="-127"/>
              </a:rPr>
              <a:t> 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0F9BD89-A8BC-DB6F-97FB-F71F93D34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772894"/>
              </p:ext>
            </p:extLst>
          </p:nvPr>
        </p:nvGraphicFramePr>
        <p:xfrm>
          <a:off x="8915400" y="0"/>
          <a:ext cx="7690062" cy="99143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1159">
                  <a:extLst>
                    <a:ext uri="{9D8B030D-6E8A-4147-A177-3AD203B41FA5}">
                      <a16:colId xmlns:a16="http://schemas.microsoft.com/office/drawing/2014/main" val="2567247950"/>
                    </a:ext>
                  </a:extLst>
                </a:gridCol>
                <a:gridCol w="1296458">
                  <a:extLst>
                    <a:ext uri="{9D8B030D-6E8A-4147-A177-3AD203B41FA5}">
                      <a16:colId xmlns:a16="http://schemas.microsoft.com/office/drawing/2014/main" val="655882845"/>
                    </a:ext>
                  </a:extLst>
                </a:gridCol>
                <a:gridCol w="1280532">
                  <a:extLst>
                    <a:ext uri="{9D8B030D-6E8A-4147-A177-3AD203B41FA5}">
                      <a16:colId xmlns:a16="http://schemas.microsoft.com/office/drawing/2014/main" val="243100456"/>
                    </a:ext>
                  </a:extLst>
                </a:gridCol>
                <a:gridCol w="1083971">
                  <a:extLst>
                    <a:ext uri="{9D8B030D-6E8A-4147-A177-3AD203B41FA5}">
                      <a16:colId xmlns:a16="http://schemas.microsoft.com/office/drawing/2014/main" val="329833987"/>
                    </a:ext>
                  </a:extLst>
                </a:gridCol>
                <a:gridCol w="1083971">
                  <a:extLst>
                    <a:ext uri="{9D8B030D-6E8A-4147-A177-3AD203B41FA5}">
                      <a16:colId xmlns:a16="http://schemas.microsoft.com/office/drawing/2014/main" val="707084050"/>
                    </a:ext>
                  </a:extLst>
                </a:gridCol>
                <a:gridCol w="1083971">
                  <a:extLst>
                    <a:ext uri="{9D8B030D-6E8A-4147-A177-3AD203B41FA5}">
                      <a16:colId xmlns:a16="http://schemas.microsoft.com/office/drawing/2014/main" val="2300577673"/>
                    </a:ext>
                  </a:extLst>
                </a:gridCol>
              </a:tblGrid>
              <a:tr h="44049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변수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p_val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t-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val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정상기업평균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부실기업평균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기대부호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B8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382894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순운전자본비율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1.72E-06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-4.962996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0.048158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-1.268167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(-)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757418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 err="1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금융비용부담률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1.41E-07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5.503278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-0.066216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1.743698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(+)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230347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 err="1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누적수익성비율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1.03E-15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-8.892594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0.084826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-2.233747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(-)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36555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TMD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5.31E-06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4.707234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-0.053548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1.410091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(+)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221629"/>
                  </a:ext>
                </a:extLst>
              </a:tr>
              <a:tr h="46258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abs(</a:t>
                      </a: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영업현금흐름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</a:t>
                      </a: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당기순이익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)/</a:t>
                      </a: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매출액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7.59E-09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6.094195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-0.078706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2.072604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(+)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525335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WW</a:t>
                      </a: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지수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2.95E-69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17.897057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-0.050192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1.321713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(+)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431038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차입금의존도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1.28E-06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5.027612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-0.044104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1.161413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(+)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573"/>
                  </a:ext>
                </a:extLst>
              </a:tr>
              <a:tr h="44049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총자본정상영업이익률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6.88E-35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-15.753855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0.075085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-1.97723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(-)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516216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 err="1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자기자본순이익률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3.65E-04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-3.640129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0.051604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-1.358907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(-)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785872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 err="1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총자본순이익률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7.47E-23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-11.504618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0.096481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-2.540673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(-)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388085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 err="1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매출액총이익률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5.79E-10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-6.580695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0.036185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-0.95288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(-)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886747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 err="1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자본금회전률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5.62E-26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-12.222666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0.022591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-0.594897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(-)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492706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 err="1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타인자본회전률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4.32E-39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-16.67628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0.03419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-0.900336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(-)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250933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매출액증가율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2.91E-04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-3.701599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0.021935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-0.57763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(-)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941204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자기자본증가율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9.12E-03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-2.638653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0.032918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-0.866852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(-)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246209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총자본증가율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4.27E-06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-4.755613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0.029731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-0.782926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(-)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844132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정상영업이익증가율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7.59E-07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-5.140158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0.027147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-0.714874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(-)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635369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현금흐름 대 자산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2.53E-12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-7.566916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0.054427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-1.433232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(-)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997762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현금흐름 대 매출액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2.86E-09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-6.28308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0.06852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-1.804357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(-)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943597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EBIT/</a:t>
                      </a: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총자산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4.45E-13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-7.873201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0.087589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-2.306502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(-)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081437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EBITDA</a:t>
                      </a: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마진율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4.21E-16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-9.038102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0.080778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-2.127155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(-)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976201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총자본회전률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7.39E-20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-9.164593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0.026355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-0.69401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(-)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170112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합계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_</a:t>
                      </a: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기말인원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명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)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1.03E-02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-2.564999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0.007439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-0.195899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(-)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243113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대주주지분율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1.99E-33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-12.146182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0.03469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-0.913499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(-)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395515"/>
                  </a:ext>
                </a:extLst>
              </a:tr>
              <a:tr h="3726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당기전기영업손익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2.87E-51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-15.254579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-0.078706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2.072604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(+)</a:t>
                      </a:r>
                      <a:endParaRPr lang="ko-KR" sz="1200" b="0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45220" marR="452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007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374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FCB81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Modeling by Machine Learning</a:t>
              </a:r>
            </a:p>
          </p:txBody>
        </p:sp>
      </p:grp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B35B6C7-F16B-026F-F113-B1682B9F0FB5}"/>
              </a:ext>
            </a:extLst>
          </p:cNvPr>
          <p:cNvSpPr/>
          <p:nvPr/>
        </p:nvSpPr>
        <p:spPr>
          <a:xfrm>
            <a:off x="718457" y="2357199"/>
            <a:ext cx="240574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Train</a:t>
            </a:r>
            <a:endParaRPr kumimoji="1" lang="ko-KR" altLang="en-US" sz="2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2012-2018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9467D29-74BF-F87E-0AE6-A1BA0200D523}"/>
              </a:ext>
            </a:extLst>
          </p:cNvPr>
          <p:cNvSpPr/>
          <p:nvPr/>
        </p:nvSpPr>
        <p:spPr>
          <a:xfrm>
            <a:off x="3276609" y="2357427"/>
            <a:ext cx="1523991" cy="861326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Test</a:t>
            </a:r>
            <a:endParaRPr kumimoji="1" lang="ko-KR" altLang="en-US" sz="2500" b="1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2019-2021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56E23EC-9E18-E456-20D7-5F55047E1CFB}"/>
              </a:ext>
            </a:extLst>
          </p:cNvPr>
          <p:cNvSpPr/>
          <p:nvPr/>
        </p:nvSpPr>
        <p:spPr>
          <a:xfrm>
            <a:off x="727317" y="3343045"/>
            <a:ext cx="407328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Scale</a:t>
            </a:r>
            <a:endParaRPr kumimoji="1" lang="ko-KR" altLang="en-US" sz="2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Standard/</a:t>
            </a:r>
            <a:r>
              <a:rPr lang="en-US" altLang="ko-KR" sz="1500" spc="-150" dirty="0" err="1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MinMax</a:t>
            </a:r>
            <a:endParaRPr lang="en-US" altLang="ko-KR" sz="1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모서리가 둥근 직사각형 5">
            <a:extLst>
              <a:ext uri="{FF2B5EF4-FFF2-40B4-BE49-F238E27FC236}">
                <a16:creationId xmlns:a16="http://schemas.microsoft.com/office/drawing/2014/main" id="{4D8C7B37-3911-7CF2-3DA1-FCF0763ABD46}"/>
              </a:ext>
            </a:extLst>
          </p:cNvPr>
          <p:cNvSpPr/>
          <p:nvPr/>
        </p:nvSpPr>
        <p:spPr>
          <a:xfrm>
            <a:off x="684106" y="4328662"/>
            <a:ext cx="4123751" cy="155092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EDA / </a:t>
            </a:r>
            <a:r>
              <a:rPr kumimoji="1" lang="ko-KR" altLang="en-US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변수선정방법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필터기법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T-test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임베디드기법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Lasso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래퍼기법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Stepwise(</a:t>
            </a:r>
            <a:r>
              <a:rPr lang="en-US" altLang="ko-KR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bwd,fwd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E5A9E-5FA3-A4F9-B352-49E9B533B6F9}"/>
              </a:ext>
            </a:extLst>
          </p:cNvPr>
          <p:cNvSpPr txBox="1"/>
          <p:nvPr/>
        </p:nvSpPr>
        <p:spPr>
          <a:xfrm>
            <a:off x="5439823" y="2368136"/>
            <a:ext cx="1178136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kumimoji="1" lang="en-US" altLang="ko-KR" sz="40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EDA : </a:t>
            </a:r>
            <a:r>
              <a:rPr kumimoji="1" lang="en-US" altLang="ko-KR" sz="28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QQ Plot, Boxplot</a:t>
            </a:r>
            <a:r>
              <a:rPr kumimoji="1" lang="ko-KR" altLang="en-US" sz="28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이용한 </a:t>
            </a:r>
            <a:r>
              <a:rPr kumimoji="1" lang="en-US" altLang="ko-KR" sz="28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Feature</a:t>
            </a:r>
            <a:r>
              <a:rPr kumimoji="1" lang="ko-KR" altLang="en-US" sz="28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별 데이터 분포를 확인</a:t>
            </a:r>
            <a:endParaRPr kumimoji="1" lang="en-US" altLang="ko-KR" sz="2800" spc="-3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1028700" lvl="1" indent="-571500">
              <a:buFont typeface="Wingdings" pitchFamily="2" charset="2"/>
              <a:buChar char="q"/>
            </a:pPr>
            <a:r>
              <a:rPr kumimoji="1" lang="ko-KR" altLang="en-US" sz="28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상관관계 분석 </a:t>
            </a:r>
            <a:r>
              <a:rPr kumimoji="1" lang="en-US" altLang="ko-KR" sz="28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</a:t>
            </a:r>
            <a:r>
              <a:rPr kumimoji="1" lang="ko-KR" altLang="en-US" sz="28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28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Heatmap, VIF</a:t>
            </a:r>
            <a:r>
              <a:rPr kumimoji="1" lang="ko-KR" altLang="en-US" sz="2800" spc="-3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28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이용한 </a:t>
            </a:r>
            <a:r>
              <a:rPr kumimoji="1" lang="ko-KR" altLang="en-US" sz="2800" spc="-3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다중공선성</a:t>
            </a:r>
            <a:r>
              <a:rPr kumimoji="1" lang="en-US" altLang="ko-KR" sz="28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R" altLang="en-US" sz="28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및 상관관계 확인</a:t>
            </a:r>
            <a:endParaRPr lang="en-US" altLang="ko-KR" sz="2800" spc="-3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A753D8FA-2954-2D1A-5A75-BD4C11FC1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125" y="3506909"/>
            <a:ext cx="7532511" cy="6335803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9E1FE68-EAE8-244C-44E1-D5E1C42FC7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820"/>
          <a:stretch/>
        </p:blipFill>
        <p:spPr>
          <a:xfrm>
            <a:off x="13563600" y="3601671"/>
            <a:ext cx="2819400" cy="3727384"/>
          </a:xfrm>
          <a:prstGeom prst="rect">
            <a:avLst/>
          </a:prstGeom>
        </p:spPr>
      </p:pic>
      <p:sp>
        <p:nvSpPr>
          <p:cNvPr id="8" name="AutoShape 3">
            <a:extLst>
              <a:ext uri="{FF2B5EF4-FFF2-40B4-BE49-F238E27FC236}">
                <a16:creationId xmlns:a16="http://schemas.microsoft.com/office/drawing/2014/main" id="{EB99F3E5-75F7-2DE4-D822-59106EFA0C36}"/>
              </a:ext>
            </a:extLst>
          </p:cNvPr>
          <p:cNvSpPr/>
          <p:nvPr/>
        </p:nvSpPr>
        <p:spPr>
          <a:xfrm>
            <a:off x="5105400" y="2354134"/>
            <a:ext cx="0" cy="7589966"/>
          </a:xfrm>
          <a:prstGeom prst="line">
            <a:avLst/>
          </a:prstGeom>
          <a:ln w="50800" cap="flat">
            <a:solidFill>
              <a:srgbClr val="FCB81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DCB6FAF5-5DCC-84AF-8BDD-0E53A0F0D3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703"/>
          <a:stretch/>
        </p:blipFill>
        <p:spPr>
          <a:xfrm>
            <a:off x="13563600" y="7353300"/>
            <a:ext cx="2819400" cy="19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1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FCB81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Modeling by Machine Learning</a:t>
              </a:r>
            </a:p>
          </p:txBody>
        </p:sp>
      </p:grp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B35B6C7-F16B-026F-F113-B1682B9F0FB5}"/>
              </a:ext>
            </a:extLst>
          </p:cNvPr>
          <p:cNvSpPr/>
          <p:nvPr/>
        </p:nvSpPr>
        <p:spPr>
          <a:xfrm>
            <a:off x="718457" y="2357199"/>
            <a:ext cx="240574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Train</a:t>
            </a:r>
            <a:endParaRPr kumimoji="1" lang="ko-KR" altLang="en-US" sz="2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2012-2018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9467D29-74BF-F87E-0AE6-A1BA0200D523}"/>
              </a:ext>
            </a:extLst>
          </p:cNvPr>
          <p:cNvSpPr/>
          <p:nvPr/>
        </p:nvSpPr>
        <p:spPr>
          <a:xfrm>
            <a:off x="3276609" y="2357427"/>
            <a:ext cx="1523991" cy="861326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Test</a:t>
            </a:r>
            <a:endParaRPr kumimoji="1" lang="ko-KR" altLang="en-US" sz="2500" b="1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2019-2021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56E23EC-9E18-E456-20D7-5F55047E1CFB}"/>
              </a:ext>
            </a:extLst>
          </p:cNvPr>
          <p:cNvSpPr/>
          <p:nvPr/>
        </p:nvSpPr>
        <p:spPr>
          <a:xfrm>
            <a:off x="727317" y="3343045"/>
            <a:ext cx="407328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Scale</a:t>
            </a:r>
            <a:endParaRPr kumimoji="1" lang="ko-KR" altLang="en-US" sz="2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Standard/</a:t>
            </a:r>
            <a:r>
              <a:rPr lang="en-US" altLang="ko-KR" sz="1500" spc="-150" dirty="0" err="1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MinMax</a:t>
            </a:r>
            <a:endParaRPr lang="en-US" altLang="ko-KR" sz="1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모서리가 둥근 직사각형 5">
            <a:extLst>
              <a:ext uri="{FF2B5EF4-FFF2-40B4-BE49-F238E27FC236}">
                <a16:creationId xmlns:a16="http://schemas.microsoft.com/office/drawing/2014/main" id="{4D8C7B37-3911-7CF2-3DA1-FCF0763ABD46}"/>
              </a:ext>
            </a:extLst>
          </p:cNvPr>
          <p:cNvSpPr/>
          <p:nvPr/>
        </p:nvSpPr>
        <p:spPr>
          <a:xfrm>
            <a:off x="684106" y="4328662"/>
            <a:ext cx="4123751" cy="155092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EDA / </a:t>
            </a:r>
            <a:r>
              <a:rPr kumimoji="1" lang="ko-KR" altLang="en-US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변수선정방법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필터기법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T-test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임베디드기법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Lasso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래퍼기법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Stepwise(</a:t>
            </a:r>
            <a:r>
              <a:rPr lang="en-US" altLang="ko-KR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bwd,fwd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EB99F3E5-75F7-2DE4-D822-59106EFA0C36}"/>
              </a:ext>
            </a:extLst>
          </p:cNvPr>
          <p:cNvSpPr/>
          <p:nvPr/>
        </p:nvSpPr>
        <p:spPr>
          <a:xfrm>
            <a:off x="5105400" y="2354134"/>
            <a:ext cx="0" cy="7589966"/>
          </a:xfrm>
          <a:prstGeom prst="line">
            <a:avLst/>
          </a:prstGeom>
          <a:ln w="50800" cap="flat">
            <a:solidFill>
              <a:srgbClr val="FCB81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00CE54-74F1-9D2F-851E-7BFF486F2936}"/>
              </a:ext>
            </a:extLst>
          </p:cNvPr>
          <p:cNvSpPr txBox="1"/>
          <p:nvPr/>
        </p:nvSpPr>
        <p:spPr>
          <a:xfrm>
            <a:off x="5127042" y="3025308"/>
            <a:ext cx="358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altLang="ko-KR" sz="22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Case_1 : 7</a:t>
            </a:r>
            <a:r>
              <a:rPr lang="ko-KR" altLang="en-US" sz="22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ADB511-E835-7DE6-66DE-04B2BB1DEFC6}"/>
              </a:ext>
            </a:extLst>
          </p:cNvPr>
          <p:cNvSpPr txBox="1"/>
          <p:nvPr/>
        </p:nvSpPr>
        <p:spPr>
          <a:xfrm>
            <a:off x="5099824" y="5268021"/>
            <a:ext cx="358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altLang="ko-KR" sz="22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Case_2: 10</a:t>
            </a:r>
            <a:r>
              <a:rPr lang="ko-KR" altLang="en-US" sz="22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D70DDB-F8B7-3569-F2D5-645D191A44EF}"/>
              </a:ext>
            </a:extLst>
          </p:cNvPr>
          <p:cNvSpPr txBox="1"/>
          <p:nvPr/>
        </p:nvSpPr>
        <p:spPr>
          <a:xfrm>
            <a:off x="5410200" y="2368136"/>
            <a:ext cx="11781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kumimoji="1" lang="ko-KR" altLang="en-US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변수선정방법으로 선정된 각 </a:t>
            </a:r>
            <a:r>
              <a:rPr kumimoji="1" lang="en-US" altLang="ko-KR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Case </a:t>
            </a:r>
            <a:r>
              <a:rPr kumimoji="1" lang="ko-KR" altLang="en-US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별 </a:t>
            </a:r>
            <a:r>
              <a:rPr kumimoji="1" lang="en-US" altLang="ko-KR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Feature</a:t>
            </a:r>
            <a:r>
              <a:rPr kumimoji="1" lang="ko-KR" altLang="en-US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들</a:t>
            </a:r>
            <a:endParaRPr lang="en-US" altLang="ko-KR" sz="2800" spc="-3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0988C7-63B0-13C7-4765-BDCC69D36324}"/>
              </a:ext>
            </a:extLst>
          </p:cNvPr>
          <p:cNvSpPr txBox="1"/>
          <p:nvPr/>
        </p:nvSpPr>
        <p:spPr>
          <a:xfrm>
            <a:off x="5099824" y="7704316"/>
            <a:ext cx="358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altLang="ko-KR" sz="22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Case_3: 8</a:t>
            </a:r>
            <a:r>
              <a:rPr lang="ko-KR" altLang="en-US" sz="22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BD35E1B-E27F-64E3-79D8-F1BF2B655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896" y="2985170"/>
            <a:ext cx="6723703" cy="206696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E7E674EC-81FE-26ED-E60C-0A967A855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896" y="5104126"/>
            <a:ext cx="6723704" cy="245517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B15BAA08-67D7-986F-FBA8-F8AA903CF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897" y="7615250"/>
            <a:ext cx="6723702" cy="2619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AFD4A3-82E6-419D-E85D-AE883066D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7533" y="7651512"/>
            <a:ext cx="6689066" cy="25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40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FCB81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Modeling by Machine Learning</a:t>
              </a:r>
            </a:p>
          </p:txBody>
        </p:sp>
      </p:grp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B35B6C7-F16B-026F-F113-B1682B9F0FB5}"/>
              </a:ext>
            </a:extLst>
          </p:cNvPr>
          <p:cNvSpPr/>
          <p:nvPr/>
        </p:nvSpPr>
        <p:spPr>
          <a:xfrm>
            <a:off x="718457" y="2357199"/>
            <a:ext cx="240574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Train</a:t>
            </a:r>
            <a:endParaRPr kumimoji="1" lang="ko-KR" altLang="en-US" sz="2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2012-2018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9467D29-74BF-F87E-0AE6-A1BA0200D523}"/>
              </a:ext>
            </a:extLst>
          </p:cNvPr>
          <p:cNvSpPr/>
          <p:nvPr/>
        </p:nvSpPr>
        <p:spPr>
          <a:xfrm>
            <a:off x="3276609" y="2357427"/>
            <a:ext cx="1523991" cy="861326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Test</a:t>
            </a:r>
            <a:endParaRPr kumimoji="1" lang="ko-KR" altLang="en-US" sz="2500" b="1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2019-2021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56E23EC-9E18-E456-20D7-5F55047E1CFB}"/>
              </a:ext>
            </a:extLst>
          </p:cNvPr>
          <p:cNvSpPr/>
          <p:nvPr/>
        </p:nvSpPr>
        <p:spPr>
          <a:xfrm>
            <a:off x="727317" y="3343045"/>
            <a:ext cx="407328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Scale</a:t>
            </a:r>
            <a:endParaRPr kumimoji="1" lang="ko-KR" altLang="en-US" sz="2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Standard/</a:t>
            </a:r>
            <a:r>
              <a:rPr lang="en-US" altLang="ko-KR" sz="1500" spc="-150" dirty="0" err="1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MinMax</a:t>
            </a:r>
            <a:endParaRPr lang="en-US" altLang="ko-KR" sz="1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모서리가 둥근 직사각형 5">
            <a:extLst>
              <a:ext uri="{FF2B5EF4-FFF2-40B4-BE49-F238E27FC236}">
                <a16:creationId xmlns:a16="http://schemas.microsoft.com/office/drawing/2014/main" id="{4D8C7B37-3911-7CF2-3DA1-FCF0763ABD46}"/>
              </a:ext>
            </a:extLst>
          </p:cNvPr>
          <p:cNvSpPr/>
          <p:nvPr/>
        </p:nvSpPr>
        <p:spPr>
          <a:xfrm>
            <a:off x="684106" y="4328662"/>
            <a:ext cx="4123751" cy="155092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EDA / </a:t>
            </a:r>
            <a:r>
              <a:rPr kumimoji="1" lang="ko-KR" altLang="en-US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변수선정방법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필터기법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T-test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임베디드기법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Lasso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래퍼기법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Stepwise(</a:t>
            </a:r>
            <a:r>
              <a:rPr lang="en-US" altLang="ko-KR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bwd,fwd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EB99F3E5-75F7-2DE4-D822-59106EFA0C36}"/>
              </a:ext>
            </a:extLst>
          </p:cNvPr>
          <p:cNvSpPr/>
          <p:nvPr/>
        </p:nvSpPr>
        <p:spPr>
          <a:xfrm>
            <a:off x="5105400" y="2354134"/>
            <a:ext cx="0" cy="7589966"/>
          </a:xfrm>
          <a:prstGeom prst="line">
            <a:avLst/>
          </a:prstGeom>
          <a:ln w="50800" cap="flat">
            <a:solidFill>
              <a:srgbClr val="FCB81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710D93-2C8A-109F-75A1-BC194332DFEA}"/>
              </a:ext>
            </a:extLst>
          </p:cNvPr>
          <p:cNvSpPr txBox="1"/>
          <p:nvPr/>
        </p:nvSpPr>
        <p:spPr>
          <a:xfrm>
            <a:off x="5127042" y="3025308"/>
            <a:ext cx="358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altLang="ko-KR" sz="22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Case_1 </a:t>
            </a:r>
            <a:r>
              <a:rPr lang="ko-KR" altLang="en-US" sz="22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9FE44D-4D86-258A-3637-60EF091CE8CB}"/>
              </a:ext>
            </a:extLst>
          </p:cNvPr>
          <p:cNvSpPr txBox="1"/>
          <p:nvPr/>
        </p:nvSpPr>
        <p:spPr>
          <a:xfrm>
            <a:off x="5099824" y="5268021"/>
            <a:ext cx="358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altLang="ko-KR" sz="22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Case_2</a:t>
            </a:r>
            <a:endParaRPr lang="ko-KR" altLang="en-US" sz="22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D5F5C7-714F-E03B-FE7B-984A29FF518B}"/>
              </a:ext>
            </a:extLst>
          </p:cNvPr>
          <p:cNvSpPr txBox="1"/>
          <p:nvPr/>
        </p:nvSpPr>
        <p:spPr>
          <a:xfrm>
            <a:off x="5410200" y="2368136"/>
            <a:ext cx="1203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kumimoji="1" lang="ko-KR" altLang="en-US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변수선정방법으로 선정된 각 </a:t>
            </a:r>
            <a:r>
              <a:rPr kumimoji="1" lang="en-US" altLang="ko-KR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Case </a:t>
            </a:r>
            <a:r>
              <a:rPr kumimoji="1" lang="ko-KR" altLang="en-US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별 </a:t>
            </a:r>
            <a:r>
              <a:rPr kumimoji="1" lang="en-US" altLang="ko-KR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Feature</a:t>
            </a:r>
            <a:r>
              <a:rPr kumimoji="1" lang="ko-KR" altLang="en-US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들로 모델링 </a:t>
            </a:r>
            <a:r>
              <a:rPr kumimoji="1"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*</a:t>
            </a:r>
            <a:r>
              <a:rPr lang="en-US" altLang="ko-KR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Hyperparameters</a:t>
            </a:r>
            <a:r>
              <a:rPr lang="ko-KR" alt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는</a:t>
            </a:r>
            <a:r>
              <a:rPr lang="en-US" altLang="ko-KR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default</a:t>
            </a:r>
            <a:r>
              <a:rPr lang="ko-KR" alt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값</a:t>
            </a:r>
            <a:endParaRPr lang="en-US" altLang="ko-KR" sz="1400" spc="-300" dirty="0">
              <a:solidFill>
                <a:schemeClr val="accent6">
                  <a:lumMod val="7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A79F4D-3030-4F6C-9EFA-FD48AFBD0353}"/>
              </a:ext>
            </a:extLst>
          </p:cNvPr>
          <p:cNvSpPr txBox="1"/>
          <p:nvPr/>
        </p:nvSpPr>
        <p:spPr>
          <a:xfrm>
            <a:off x="5099824" y="7704316"/>
            <a:ext cx="358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altLang="ko-KR" sz="22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Case_3</a:t>
            </a:r>
            <a:endParaRPr lang="ko-KR" altLang="en-US" sz="22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CCA7184C-EBD6-30F8-75F7-90F9A7AD1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609921"/>
              </p:ext>
            </p:extLst>
          </p:nvPr>
        </p:nvGraphicFramePr>
        <p:xfrm>
          <a:off x="8129082" y="3059157"/>
          <a:ext cx="6501317" cy="189246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337543">
                  <a:extLst>
                    <a:ext uri="{9D8B030D-6E8A-4147-A177-3AD203B41FA5}">
                      <a16:colId xmlns:a16="http://schemas.microsoft.com/office/drawing/2014/main" val="1243601580"/>
                    </a:ext>
                  </a:extLst>
                </a:gridCol>
                <a:gridCol w="803610">
                  <a:extLst>
                    <a:ext uri="{9D8B030D-6E8A-4147-A177-3AD203B41FA5}">
                      <a16:colId xmlns:a16="http://schemas.microsoft.com/office/drawing/2014/main" val="2760091070"/>
                    </a:ext>
                  </a:extLst>
                </a:gridCol>
                <a:gridCol w="901610">
                  <a:extLst>
                    <a:ext uri="{9D8B030D-6E8A-4147-A177-3AD203B41FA5}">
                      <a16:colId xmlns:a16="http://schemas.microsoft.com/office/drawing/2014/main" val="241477583"/>
                    </a:ext>
                  </a:extLst>
                </a:gridCol>
                <a:gridCol w="801904">
                  <a:extLst>
                    <a:ext uri="{9D8B030D-6E8A-4147-A177-3AD203B41FA5}">
                      <a16:colId xmlns:a16="http://schemas.microsoft.com/office/drawing/2014/main" val="3943918377"/>
                    </a:ext>
                  </a:extLst>
                </a:gridCol>
                <a:gridCol w="832587">
                  <a:extLst>
                    <a:ext uri="{9D8B030D-6E8A-4147-A177-3AD203B41FA5}">
                      <a16:colId xmlns:a16="http://schemas.microsoft.com/office/drawing/2014/main" val="4066201164"/>
                    </a:ext>
                  </a:extLst>
                </a:gridCol>
                <a:gridCol w="824063">
                  <a:extLst>
                    <a:ext uri="{9D8B030D-6E8A-4147-A177-3AD203B41FA5}">
                      <a16:colId xmlns:a16="http://schemas.microsoft.com/office/drawing/2014/main" val="1826240776"/>
                    </a:ext>
                  </a:extLst>
                </a:gridCol>
              </a:tblGrid>
              <a:tr h="41629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model 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B w="38100" cmpd="sng">
                      <a:noFill/>
                    </a:lnB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B w="38100" cmpd="sng">
                      <a:noFill/>
                    </a:lnB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recall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B w="38100" cmpd="sng">
                      <a:noFill/>
                    </a:lnB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f1_score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B w="38100" cmpd="sng">
                      <a:noFill/>
                    </a:lnB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auc_score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B w="38100" cmpd="sng">
                      <a:noFill/>
                    </a:lnB>
                    <a:solidFill>
                      <a:srgbClr val="FCB8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14129"/>
                  </a:ext>
                </a:extLst>
              </a:tr>
              <a:tr h="29523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LogisticRegression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mpd="sng">
                      <a:noFill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0.78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0.61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0.68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0.97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63444"/>
                  </a:ext>
                </a:extLst>
              </a:tr>
              <a:tr h="29523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LinearDiscriminantAnalysis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mpd="sng">
                      <a:noFill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0.80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0.61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0.69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0.97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457293"/>
                  </a:ext>
                </a:extLst>
              </a:tr>
              <a:tr h="29523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GaussianNB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mpd="sng">
                      <a:noFill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0.96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0.41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0.81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0.54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737750"/>
                  </a:ext>
                </a:extLst>
              </a:tr>
              <a:tr h="29523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RandomForestClassifier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mpd="sng">
                      <a:noFill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0.82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0.77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0.79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546747"/>
                  </a:ext>
                </a:extLst>
              </a:tr>
              <a:tr h="29523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XGBClassifier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mpd="sng">
                      <a:noFill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0.70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0.76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27824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85A18B4-B98D-95C3-5D14-A211C735C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215309"/>
              </p:ext>
            </p:extLst>
          </p:nvPr>
        </p:nvGraphicFramePr>
        <p:xfrm>
          <a:off x="8129082" y="5332022"/>
          <a:ext cx="6492125" cy="194866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334238">
                  <a:extLst>
                    <a:ext uri="{9D8B030D-6E8A-4147-A177-3AD203B41FA5}">
                      <a16:colId xmlns:a16="http://schemas.microsoft.com/office/drawing/2014/main" val="1243601580"/>
                    </a:ext>
                  </a:extLst>
                </a:gridCol>
                <a:gridCol w="802474">
                  <a:extLst>
                    <a:ext uri="{9D8B030D-6E8A-4147-A177-3AD203B41FA5}">
                      <a16:colId xmlns:a16="http://schemas.microsoft.com/office/drawing/2014/main" val="2760091070"/>
                    </a:ext>
                  </a:extLst>
                </a:gridCol>
                <a:gridCol w="900335">
                  <a:extLst>
                    <a:ext uri="{9D8B030D-6E8A-4147-A177-3AD203B41FA5}">
                      <a16:colId xmlns:a16="http://schemas.microsoft.com/office/drawing/2014/main" val="241477583"/>
                    </a:ext>
                  </a:extLst>
                </a:gridCol>
                <a:gridCol w="800770">
                  <a:extLst>
                    <a:ext uri="{9D8B030D-6E8A-4147-A177-3AD203B41FA5}">
                      <a16:colId xmlns:a16="http://schemas.microsoft.com/office/drawing/2014/main" val="3943918377"/>
                    </a:ext>
                  </a:extLst>
                </a:gridCol>
                <a:gridCol w="831410">
                  <a:extLst>
                    <a:ext uri="{9D8B030D-6E8A-4147-A177-3AD203B41FA5}">
                      <a16:colId xmlns:a16="http://schemas.microsoft.com/office/drawing/2014/main" val="4066201164"/>
                    </a:ext>
                  </a:extLst>
                </a:gridCol>
                <a:gridCol w="822898">
                  <a:extLst>
                    <a:ext uri="{9D8B030D-6E8A-4147-A177-3AD203B41FA5}">
                      <a16:colId xmlns:a16="http://schemas.microsoft.com/office/drawing/2014/main" val="1826240776"/>
                    </a:ext>
                  </a:extLst>
                </a:gridCol>
              </a:tblGrid>
              <a:tr h="42865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model 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recall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f1_score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auc_score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14129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LogisticRegression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effectLst/>
                        </a:rPr>
                        <a:t>0.67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0.67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0.67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63444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LinearDiscriminantAnalysis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0.70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0.72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0.71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457293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GaussianNB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0.96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0.36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0.86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0.50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737750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RandomForestClassifier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0.85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0.79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0.82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546747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XGBClassifier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0.81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0.77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0.79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27824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54C51B10-0970-31EE-7CDB-9FF455213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014764"/>
              </p:ext>
            </p:extLst>
          </p:nvPr>
        </p:nvGraphicFramePr>
        <p:xfrm>
          <a:off x="8147468" y="7661089"/>
          <a:ext cx="6482931" cy="19486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0933">
                  <a:extLst>
                    <a:ext uri="{9D8B030D-6E8A-4147-A177-3AD203B41FA5}">
                      <a16:colId xmlns:a16="http://schemas.microsoft.com/office/drawing/2014/main" val="1243601580"/>
                    </a:ext>
                  </a:extLst>
                </a:gridCol>
                <a:gridCol w="801337">
                  <a:extLst>
                    <a:ext uri="{9D8B030D-6E8A-4147-A177-3AD203B41FA5}">
                      <a16:colId xmlns:a16="http://schemas.microsoft.com/office/drawing/2014/main" val="2760091070"/>
                    </a:ext>
                  </a:extLst>
                </a:gridCol>
                <a:gridCol w="899060">
                  <a:extLst>
                    <a:ext uri="{9D8B030D-6E8A-4147-A177-3AD203B41FA5}">
                      <a16:colId xmlns:a16="http://schemas.microsoft.com/office/drawing/2014/main" val="241477583"/>
                    </a:ext>
                  </a:extLst>
                </a:gridCol>
                <a:gridCol w="799637">
                  <a:extLst>
                    <a:ext uri="{9D8B030D-6E8A-4147-A177-3AD203B41FA5}">
                      <a16:colId xmlns:a16="http://schemas.microsoft.com/office/drawing/2014/main" val="3943918377"/>
                    </a:ext>
                  </a:extLst>
                </a:gridCol>
                <a:gridCol w="830232">
                  <a:extLst>
                    <a:ext uri="{9D8B030D-6E8A-4147-A177-3AD203B41FA5}">
                      <a16:colId xmlns:a16="http://schemas.microsoft.com/office/drawing/2014/main" val="4066201164"/>
                    </a:ext>
                  </a:extLst>
                </a:gridCol>
                <a:gridCol w="821732">
                  <a:extLst>
                    <a:ext uri="{9D8B030D-6E8A-4147-A177-3AD203B41FA5}">
                      <a16:colId xmlns:a16="http://schemas.microsoft.com/office/drawing/2014/main" val="1826240776"/>
                    </a:ext>
                  </a:extLst>
                </a:gridCol>
              </a:tblGrid>
              <a:tr h="42865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model 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accuracy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precision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recall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f1_score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auc_score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14129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LogisticRegression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0.66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0.71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63444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LinearDiscriminantAnalysis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0.68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0.73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457293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GaussianNB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0.95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0.38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0.87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0.53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737750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RandomForestClassifier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0.82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0.80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546747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XGBClassifier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0.82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0.70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0.76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27824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BE58FB-1E94-1B36-3025-D1CEFBCC8A54}"/>
              </a:ext>
            </a:extLst>
          </p:cNvPr>
          <p:cNvSpPr/>
          <p:nvPr/>
        </p:nvSpPr>
        <p:spPr>
          <a:xfrm>
            <a:off x="5943600" y="7661090"/>
            <a:ext cx="1981200" cy="474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44518BD-BFD3-DD20-66DC-CCF78921194C}"/>
              </a:ext>
            </a:extLst>
          </p:cNvPr>
          <p:cNvSpPr/>
          <p:nvPr/>
        </p:nvSpPr>
        <p:spPr>
          <a:xfrm>
            <a:off x="14935200" y="7962900"/>
            <a:ext cx="3200400" cy="5334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D21EF-DA30-89B2-A354-69FBF593BB84}"/>
              </a:ext>
            </a:extLst>
          </p:cNvPr>
          <p:cNvSpPr txBox="1"/>
          <p:nvPr/>
        </p:nvSpPr>
        <p:spPr>
          <a:xfrm>
            <a:off x="15316200" y="8648700"/>
            <a:ext cx="23622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모델링 데이터 셋으로 성능이 가장 좋은 </a:t>
            </a:r>
            <a:r>
              <a:rPr lang="en-US" altLang="ko-KR" b="1" dirty="0">
                <a:highlight>
                  <a:srgbClr val="FEE3A0"/>
                </a:highlight>
              </a:rPr>
              <a:t>Case_3</a:t>
            </a:r>
            <a:r>
              <a:rPr lang="ko-KR" altLang="en-US" b="1" dirty="0"/>
              <a:t>를 선택</a:t>
            </a:r>
          </a:p>
        </p:txBody>
      </p:sp>
    </p:spTree>
    <p:extLst>
      <p:ext uri="{BB962C8B-B14F-4D97-AF65-F5344CB8AC3E}">
        <p14:creationId xmlns:p14="http://schemas.microsoft.com/office/powerpoint/2010/main" val="1357259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FCB81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Modeling by Machine Learning</a:t>
              </a:r>
            </a:p>
          </p:txBody>
        </p:sp>
      </p:grp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B35B6C7-F16B-026F-F113-B1682B9F0FB5}"/>
              </a:ext>
            </a:extLst>
          </p:cNvPr>
          <p:cNvSpPr/>
          <p:nvPr/>
        </p:nvSpPr>
        <p:spPr>
          <a:xfrm>
            <a:off x="718457" y="2357199"/>
            <a:ext cx="240574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Train</a:t>
            </a:r>
            <a:endParaRPr kumimoji="1" lang="ko-KR" altLang="en-US" sz="2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2012-2018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9467D29-74BF-F87E-0AE6-A1BA0200D523}"/>
              </a:ext>
            </a:extLst>
          </p:cNvPr>
          <p:cNvSpPr/>
          <p:nvPr/>
        </p:nvSpPr>
        <p:spPr>
          <a:xfrm>
            <a:off x="3276609" y="2357427"/>
            <a:ext cx="1523991" cy="861326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Test</a:t>
            </a:r>
            <a:endParaRPr kumimoji="1" lang="ko-KR" altLang="en-US" sz="2500" b="1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2018-2019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56E23EC-9E18-E456-20D7-5F55047E1CFB}"/>
              </a:ext>
            </a:extLst>
          </p:cNvPr>
          <p:cNvSpPr/>
          <p:nvPr/>
        </p:nvSpPr>
        <p:spPr>
          <a:xfrm>
            <a:off x="727317" y="3343045"/>
            <a:ext cx="407328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Scale</a:t>
            </a:r>
            <a:endParaRPr kumimoji="1" lang="ko-KR" altLang="en-US" sz="2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Standard/</a:t>
            </a:r>
            <a:r>
              <a:rPr lang="en-US" altLang="ko-KR" sz="1500" spc="-150" dirty="0" err="1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MinMax</a:t>
            </a:r>
            <a:endParaRPr lang="en-US" altLang="ko-KR" sz="1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모서리가 둥근 직사각형 5">
            <a:extLst>
              <a:ext uri="{FF2B5EF4-FFF2-40B4-BE49-F238E27FC236}">
                <a16:creationId xmlns:a16="http://schemas.microsoft.com/office/drawing/2014/main" id="{4D8C7B37-3911-7CF2-3DA1-FCF0763ABD46}"/>
              </a:ext>
            </a:extLst>
          </p:cNvPr>
          <p:cNvSpPr/>
          <p:nvPr/>
        </p:nvSpPr>
        <p:spPr>
          <a:xfrm>
            <a:off x="684106" y="4328662"/>
            <a:ext cx="4123751" cy="155092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EDA / </a:t>
            </a:r>
            <a:r>
              <a:rPr kumimoji="1" lang="ko-KR" altLang="en-US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변수선정방법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필터기법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T-test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임베디드기법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Lasso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래퍼기법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Stepwise(</a:t>
            </a:r>
            <a:r>
              <a:rPr lang="en-US" altLang="ko-KR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bwd,fwd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EB99F3E5-75F7-2DE4-D822-59106EFA0C36}"/>
              </a:ext>
            </a:extLst>
          </p:cNvPr>
          <p:cNvSpPr/>
          <p:nvPr/>
        </p:nvSpPr>
        <p:spPr>
          <a:xfrm>
            <a:off x="5105400" y="2354134"/>
            <a:ext cx="0" cy="7589966"/>
          </a:xfrm>
          <a:prstGeom prst="line">
            <a:avLst/>
          </a:prstGeom>
          <a:ln w="50800" cap="flat">
            <a:solidFill>
              <a:srgbClr val="FCB81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710D93-2C8A-109F-75A1-BC194332DFEA}"/>
              </a:ext>
            </a:extLst>
          </p:cNvPr>
          <p:cNvSpPr txBox="1"/>
          <p:nvPr/>
        </p:nvSpPr>
        <p:spPr>
          <a:xfrm>
            <a:off x="5127042" y="3025308"/>
            <a:ext cx="358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altLang="ko-KR" sz="22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Case_1 </a:t>
            </a:r>
            <a:r>
              <a:rPr lang="ko-KR" altLang="en-US" sz="22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9FE44D-4D86-258A-3637-60EF091CE8CB}"/>
              </a:ext>
            </a:extLst>
          </p:cNvPr>
          <p:cNvSpPr txBox="1"/>
          <p:nvPr/>
        </p:nvSpPr>
        <p:spPr>
          <a:xfrm>
            <a:off x="5099824" y="5268021"/>
            <a:ext cx="358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altLang="ko-KR" sz="22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Case_2:</a:t>
            </a:r>
            <a:endParaRPr lang="ko-KR" altLang="en-US" sz="22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D5F5C7-714F-E03B-FE7B-984A29FF518B}"/>
              </a:ext>
            </a:extLst>
          </p:cNvPr>
          <p:cNvSpPr txBox="1"/>
          <p:nvPr/>
        </p:nvSpPr>
        <p:spPr>
          <a:xfrm>
            <a:off x="5410200" y="2368136"/>
            <a:ext cx="1203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kumimoji="1" lang="ko-KR" altLang="en-US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변수선정방법으로 선정된 각 </a:t>
            </a:r>
            <a:r>
              <a:rPr kumimoji="1" lang="en-US" altLang="ko-KR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Case </a:t>
            </a:r>
            <a:r>
              <a:rPr kumimoji="1" lang="ko-KR" altLang="en-US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별 </a:t>
            </a:r>
            <a:r>
              <a:rPr kumimoji="1" lang="en-US" altLang="ko-KR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Feature</a:t>
            </a:r>
            <a:r>
              <a:rPr kumimoji="1" lang="ko-KR" altLang="en-US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들로 모델링 </a:t>
            </a:r>
            <a:r>
              <a:rPr kumimoji="1"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*</a:t>
            </a:r>
            <a:r>
              <a:rPr lang="en-US" altLang="ko-KR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Hyperparameters</a:t>
            </a:r>
            <a:r>
              <a:rPr lang="ko-KR" alt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는</a:t>
            </a:r>
            <a:r>
              <a:rPr lang="en-US" altLang="ko-KR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default</a:t>
            </a:r>
            <a:r>
              <a:rPr lang="ko-KR" alt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값</a:t>
            </a:r>
            <a:endParaRPr lang="en-US" altLang="ko-KR" sz="1400" spc="-300" dirty="0">
              <a:solidFill>
                <a:schemeClr val="accent6">
                  <a:lumMod val="7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A79F4D-3030-4F6C-9EFA-FD48AFBD0353}"/>
              </a:ext>
            </a:extLst>
          </p:cNvPr>
          <p:cNvSpPr txBox="1"/>
          <p:nvPr/>
        </p:nvSpPr>
        <p:spPr>
          <a:xfrm>
            <a:off x="5099824" y="7704316"/>
            <a:ext cx="358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altLang="ko-KR" sz="22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Case_3</a:t>
            </a:r>
            <a:endParaRPr lang="ko-KR" altLang="en-US" sz="22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CCA7184C-EBD6-30F8-75F7-90F9A7AD1C38}"/>
              </a:ext>
            </a:extLst>
          </p:cNvPr>
          <p:cNvGraphicFramePr>
            <a:graphicFrameLocks noGrp="1"/>
          </p:cNvGraphicFramePr>
          <p:nvPr/>
        </p:nvGraphicFramePr>
        <p:xfrm>
          <a:off x="8129082" y="3059157"/>
          <a:ext cx="6501317" cy="189246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337543">
                  <a:extLst>
                    <a:ext uri="{9D8B030D-6E8A-4147-A177-3AD203B41FA5}">
                      <a16:colId xmlns:a16="http://schemas.microsoft.com/office/drawing/2014/main" val="1243601580"/>
                    </a:ext>
                  </a:extLst>
                </a:gridCol>
                <a:gridCol w="803610">
                  <a:extLst>
                    <a:ext uri="{9D8B030D-6E8A-4147-A177-3AD203B41FA5}">
                      <a16:colId xmlns:a16="http://schemas.microsoft.com/office/drawing/2014/main" val="2760091070"/>
                    </a:ext>
                  </a:extLst>
                </a:gridCol>
                <a:gridCol w="901610">
                  <a:extLst>
                    <a:ext uri="{9D8B030D-6E8A-4147-A177-3AD203B41FA5}">
                      <a16:colId xmlns:a16="http://schemas.microsoft.com/office/drawing/2014/main" val="241477583"/>
                    </a:ext>
                  </a:extLst>
                </a:gridCol>
                <a:gridCol w="801904">
                  <a:extLst>
                    <a:ext uri="{9D8B030D-6E8A-4147-A177-3AD203B41FA5}">
                      <a16:colId xmlns:a16="http://schemas.microsoft.com/office/drawing/2014/main" val="3943918377"/>
                    </a:ext>
                  </a:extLst>
                </a:gridCol>
                <a:gridCol w="832587">
                  <a:extLst>
                    <a:ext uri="{9D8B030D-6E8A-4147-A177-3AD203B41FA5}">
                      <a16:colId xmlns:a16="http://schemas.microsoft.com/office/drawing/2014/main" val="4066201164"/>
                    </a:ext>
                  </a:extLst>
                </a:gridCol>
                <a:gridCol w="824063">
                  <a:extLst>
                    <a:ext uri="{9D8B030D-6E8A-4147-A177-3AD203B41FA5}">
                      <a16:colId xmlns:a16="http://schemas.microsoft.com/office/drawing/2014/main" val="1826240776"/>
                    </a:ext>
                  </a:extLst>
                </a:gridCol>
              </a:tblGrid>
              <a:tr h="41629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model 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B w="38100" cmpd="sng">
                      <a:noFill/>
                    </a:lnB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B w="38100" cmpd="sng">
                      <a:noFill/>
                    </a:lnB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recall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B w="38100" cmpd="sng">
                      <a:noFill/>
                    </a:lnB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f1_score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B w="38100" cmpd="sng">
                      <a:noFill/>
                    </a:lnB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auc_score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B w="38100" cmpd="sng">
                      <a:noFill/>
                    </a:lnB>
                    <a:solidFill>
                      <a:srgbClr val="FCB8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14129"/>
                  </a:ext>
                </a:extLst>
              </a:tr>
              <a:tr h="29523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LogisticRegression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mpd="sng">
                      <a:noFill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0.78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0.61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0.68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0.97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63444"/>
                  </a:ext>
                </a:extLst>
              </a:tr>
              <a:tr h="29523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LinearDiscriminantAnalysis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mpd="sng">
                      <a:noFill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0.80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0.61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0.69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0.97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457293"/>
                  </a:ext>
                </a:extLst>
              </a:tr>
              <a:tr h="29523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GaussianNB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mpd="sng">
                      <a:noFill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0.96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0.41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0.81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0.54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737750"/>
                  </a:ext>
                </a:extLst>
              </a:tr>
              <a:tr h="29523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RandomForestClassifier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mpd="sng">
                      <a:noFill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0.82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0.77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0.79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546747"/>
                  </a:ext>
                </a:extLst>
              </a:tr>
              <a:tr h="29523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XGBClassifier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mpd="sng">
                      <a:noFill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0.70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0.76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27824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85A18B4-B98D-95C3-5D14-A211C735C6CF}"/>
              </a:ext>
            </a:extLst>
          </p:cNvPr>
          <p:cNvGraphicFramePr>
            <a:graphicFrameLocks noGrp="1"/>
          </p:cNvGraphicFramePr>
          <p:nvPr/>
        </p:nvGraphicFramePr>
        <p:xfrm>
          <a:off x="8129082" y="5332022"/>
          <a:ext cx="6492125" cy="194866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334238">
                  <a:extLst>
                    <a:ext uri="{9D8B030D-6E8A-4147-A177-3AD203B41FA5}">
                      <a16:colId xmlns:a16="http://schemas.microsoft.com/office/drawing/2014/main" val="1243601580"/>
                    </a:ext>
                  </a:extLst>
                </a:gridCol>
                <a:gridCol w="802474">
                  <a:extLst>
                    <a:ext uri="{9D8B030D-6E8A-4147-A177-3AD203B41FA5}">
                      <a16:colId xmlns:a16="http://schemas.microsoft.com/office/drawing/2014/main" val="2760091070"/>
                    </a:ext>
                  </a:extLst>
                </a:gridCol>
                <a:gridCol w="900335">
                  <a:extLst>
                    <a:ext uri="{9D8B030D-6E8A-4147-A177-3AD203B41FA5}">
                      <a16:colId xmlns:a16="http://schemas.microsoft.com/office/drawing/2014/main" val="241477583"/>
                    </a:ext>
                  </a:extLst>
                </a:gridCol>
                <a:gridCol w="800770">
                  <a:extLst>
                    <a:ext uri="{9D8B030D-6E8A-4147-A177-3AD203B41FA5}">
                      <a16:colId xmlns:a16="http://schemas.microsoft.com/office/drawing/2014/main" val="3943918377"/>
                    </a:ext>
                  </a:extLst>
                </a:gridCol>
                <a:gridCol w="831410">
                  <a:extLst>
                    <a:ext uri="{9D8B030D-6E8A-4147-A177-3AD203B41FA5}">
                      <a16:colId xmlns:a16="http://schemas.microsoft.com/office/drawing/2014/main" val="4066201164"/>
                    </a:ext>
                  </a:extLst>
                </a:gridCol>
                <a:gridCol w="822898">
                  <a:extLst>
                    <a:ext uri="{9D8B030D-6E8A-4147-A177-3AD203B41FA5}">
                      <a16:colId xmlns:a16="http://schemas.microsoft.com/office/drawing/2014/main" val="1826240776"/>
                    </a:ext>
                  </a:extLst>
                </a:gridCol>
              </a:tblGrid>
              <a:tr h="42865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model 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recall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f1_score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auc_score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14129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LogisticRegression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effectLst/>
                        </a:rPr>
                        <a:t>0.67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0.67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0.67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63444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LinearDiscriminantAnalysis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0.70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0.72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0.71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457293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GaussianNB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0.96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0.36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0.86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0.50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737750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RandomForestClassifier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0.85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0.79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0.82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546747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XGBClassifier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0.81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0.77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0.79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27824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54C51B10-0970-31EE-7CDB-9FF455213340}"/>
              </a:ext>
            </a:extLst>
          </p:cNvPr>
          <p:cNvGraphicFramePr>
            <a:graphicFrameLocks noGrp="1"/>
          </p:cNvGraphicFramePr>
          <p:nvPr/>
        </p:nvGraphicFramePr>
        <p:xfrm>
          <a:off x="8147468" y="7661089"/>
          <a:ext cx="6482931" cy="19486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0933">
                  <a:extLst>
                    <a:ext uri="{9D8B030D-6E8A-4147-A177-3AD203B41FA5}">
                      <a16:colId xmlns:a16="http://schemas.microsoft.com/office/drawing/2014/main" val="1243601580"/>
                    </a:ext>
                  </a:extLst>
                </a:gridCol>
                <a:gridCol w="801337">
                  <a:extLst>
                    <a:ext uri="{9D8B030D-6E8A-4147-A177-3AD203B41FA5}">
                      <a16:colId xmlns:a16="http://schemas.microsoft.com/office/drawing/2014/main" val="2760091070"/>
                    </a:ext>
                  </a:extLst>
                </a:gridCol>
                <a:gridCol w="899060">
                  <a:extLst>
                    <a:ext uri="{9D8B030D-6E8A-4147-A177-3AD203B41FA5}">
                      <a16:colId xmlns:a16="http://schemas.microsoft.com/office/drawing/2014/main" val="241477583"/>
                    </a:ext>
                  </a:extLst>
                </a:gridCol>
                <a:gridCol w="799637">
                  <a:extLst>
                    <a:ext uri="{9D8B030D-6E8A-4147-A177-3AD203B41FA5}">
                      <a16:colId xmlns:a16="http://schemas.microsoft.com/office/drawing/2014/main" val="3943918377"/>
                    </a:ext>
                  </a:extLst>
                </a:gridCol>
                <a:gridCol w="830232">
                  <a:extLst>
                    <a:ext uri="{9D8B030D-6E8A-4147-A177-3AD203B41FA5}">
                      <a16:colId xmlns:a16="http://schemas.microsoft.com/office/drawing/2014/main" val="4066201164"/>
                    </a:ext>
                  </a:extLst>
                </a:gridCol>
                <a:gridCol w="821732">
                  <a:extLst>
                    <a:ext uri="{9D8B030D-6E8A-4147-A177-3AD203B41FA5}">
                      <a16:colId xmlns:a16="http://schemas.microsoft.com/office/drawing/2014/main" val="1826240776"/>
                    </a:ext>
                  </a:extLst>
                </a:gridCol>
              </a:tblGrid>
              <a:tr h="42865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model 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accuracy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precision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recall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f1_score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auc_score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14129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LogisticRegression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0.68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0.72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63444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LinearDiscriminantAnalysis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0.67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0.73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457293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GaussianNB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0.96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0.38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0.83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0.52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737750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RandomForestClassifier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0.68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0.73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546747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XGBClassifier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0.76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0.69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0.72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27824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BE58FB-1E94-1B36-3025-D1CEFBCC8A54}"/>
              </a:ext>
            </a:extLst>
          </p:cNvPr>
          <p:cNvSpPr/>
          <p:nvPr/>
        </p:nvSpPr>
        <p:spPr>
          <a:xfrm>
            <a:off x="12954000" y="8054735"/>
            <a:ext cx="838200" cy="670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446C3C-E5F9-B9EA-5BD9-6ED07F981AD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E7500C-36CE-F203-11A8-ADE1E56A73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6"/>
          <a:stretch/>
        </p:blipFill>
        <p:spPr>
          <a:xfrm>
            <a:off x="9190272" y="2628900"/>
            <a:ext cx="7136261" cy="6258327"/>
          </a:xfrm>
          <a:prstGeom prst="rect">
            <a:avLst/>
          </a:prstGeom>
        </p:spPr>
      </p:pic>
      <p:graphicFrame>
        <p:nvGraphicFramePr>
          <p:cNvPr id="11" name="표 22">
            <a:extLst>
              <a:ext uri="{FF2B5EF4-FFF2-40B4-BE49-F238E27FC236}">
                <a16:creationId xmlns:a16="http://schemas.microsoft.com/office/drawing/2014/main" id="{2E3FAA55-9B46-2707-06F7-8340488B4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73499"/>
              </p:ext>
            </p:extLst>
          </p:nvPr>
        </p:nvGraphicFramePr>
        <p:xfrm>
          <a:off x="2026466" y="2629217"/>
          <a:ext cx="6728002" cy="2962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4001">
                  <a:extLst>
                    <a:ext uri="{9D8B030D-6E8A-4147-A177-3AD203B41FA5}">
                      <a16:colId xmlns:a16="http://schemas.microsoft.com/office/drawing/2014/main" val="3366996624"/>
                    </a:ext>
                  </a:extLst>
                </a:gridCol>
                <a:gridCol w="3364001">
                  <a:extLst>
                    <a:ext uri="{9D8B030D-6E8A-4147-A177-3AD203B41FA5}">
                      <a16:colId xmlns:a16="http://schemas.microsoft.com/office/drawing/2014/main" val="730823331"/>
                    </a:ext>
                  </a:extLst>
                </a:gridCol>
              </a:tblGrid>
              <a:tr h="4232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최종</a:t>
                      </a:r>
                      <a:r>
                        <a:rPr lang="en-US" altLang="ko-KR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Feature – Case3 </a:t>
                      </a:r>
                      <a:endParaRPr lang="ko-KR" altLang="en-US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범주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8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573472"/>
                  </a:ext>
                </a:extLst>
              </a:tr>
              <a:tr h="423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spc="-150" dirty="0">
                          <a:solidFill>
                            <a:schemeClr val="dk1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WW</a:t>
                      </a:r>
                      <a:r>
                        <a:rPr lang="ko-KR" altLang="en-US" sz="1800" b="0" i="0" kern="1200" spc="-150" dirty="0">
                          <a:solidFill>
                            <a:schemeClr val="dk1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spc="-150" dirty="0">
                          <a:solidFill>
                            <a:schemeClr val="dk1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성장성 </a:t>
                      </a:r>
                      <a:r>
                        <a:rPr lang="en-US" altLang="ko-KR" sz="1800" b="0" i="0" kern="1200" spc="-150" dirty="0">
                          <a:solidFill>
                            <a:schemeClr val="dk1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( 1</a:t>
                      </a:r>
                      <a:r>
                        <a:rPr lang="ko-KR" altLang="en-US" sz="1800" b="0" i="0" kern="1200" spc="-150" dirty="0">
                          <a:solidFill>
                            <a:schemeClr val="dk1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개 </a:t>
                      </a:r>
                      <a:r>
                        <a:rPr lang="en-US" altLang="ko-KR" sz="1800" b="0" i="0" kern="1200" spc="-150" dirty="0">
                          <a:solidFill>
                            <a:schemeClr val="dk1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)</a:t>
                      </a:r>
                      <a:endParaRPr lang="ko-KR" altLang="en-US" sz="1800" b="0" i="0" kern="1200" spc="-150" dirty="0">
                        <a:solidFill>
                          <a:schemeClr val="dk1"/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79822"/>
                  </a:ext>
                </a:extLst>
              </a:tr>
              <a:tr h="4227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spc="-150" dirty="0" err="1">
                          <a:solidFill>
                            <a:schemeClr val="dk1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누적수익성비율</a:t>
                      </a:r>
                      <a:endParaRPr lang="ko-KR" altLang="en-US" sz="1800" b="0" i="0" kern="1200" spc="-150" dirty="0">
                        <a:solidFill>
                          <a:schemeClr val="dk1"/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spc="-150" dirty="0">
                          <a:solidFill>
                            <a:schemeClr val="dk1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수익성 </a:t>
                      </a:r>
                      <a:r>
                        <a:rPr lang="en-US" altLang="ko-KR" sz="1800" b="0" i="0" kern="1200" spc="-150" dirty="0">
                          <a:solidFill>
                            <a:schemeClr val="dk1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( 1</a:t>
                      </a:r>
                      <a:r>
                        <a:rPr lang="ko-KR" altLang="en-US" sz="1800" b="0" i="0" kern="1200" spc="-150" dirty="0">
                          <a:solidFill>
                            <a:schemeClr val="dk1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개 </a:t>
                      </a:r>
                      <a:r>
                        <a:rPr lang="en-US" altLang="ko-KR" sz="1800" b="0" i="0" kern="1200" spc="-150" dirty="0">
                          <a:solidFill>
                            <a:schemeClr val="dk1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)</a:t>
                      </a:r>
                      <a:endParaRPr lang="ko-KR" altLang="en-US" sz="1800" b="0" i="0" kern="1200" spc="-150" dirty="0">
                        <a:solidFill>
                          <a:schemeClr val="dk1"/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178569"/>
                  </a:ext>
                </a:extLst>
              </a:tr>
              <a:tr h="42327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TMD</a:t>
                      </a:r>
                      <a:endParaRPr lang="ko-KR" altLang="en-US" b="0" i="0" spc="-15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b="0" i="0" spc="-15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  <a:p>
                      <a:pPr algn="ctr" latinLnBrk="1"/>
                      <a:endParaRPr lang="en-US" altLang="ko-KR" b="0" i="0" spc="-15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안정성 </a:t>
                      </a:r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( 3</a:t>
                      </a:r>
                      <a:r>
                        <a:rPr lang="ko-KR" altLang="en-US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개 </a:t>
                      </a:r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)</a:t>
                      </a:r>
                      <a:endParaRPr lang="ko-KR" altLang="en-US" b="0" i="0" spc="-15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507720"/>
                  </a:ext>
                </a:extLst>
              </a:tr>
              <a:tr h="4232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순운전자본비율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227553"/>
                  </a:ext>
                </a:extLst>
              </a:tr>
              <a:tr h="4232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i="0" spc="-150" dirty="0" err="1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금융비용부담률</a:t>
                      </a:r>
                      <a:endParaRPr lang="ko-KR" altLang="en-US" b="0" i="0" spc="-15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932262"/>
                  </a:ext>
                </a:extLst>
              </a:tr>
              <a:tr h="423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spc="-150" dirty="0">
                          <a:solidFill>
                            <a:schemeClr val="dk1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CND</a:t>
                      </a:r>
                      <a:endParaRPr lang="ko-KR" altLang="en-US" sz="1800" b="0" i="0" kern="1200" spc="-150" dirty="0">
                        <a:solidFill>
                          <a:schemeClr val="dk1"/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활동성 </a:t>
                      </a:r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( 1</a:t>
                      </a:r>
                      <a:r>
                        <a:rPr lang="ko-KR" altLang="en-US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개 </a:t>
                      </a:r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)</a:t>
                      </a:r>
                      <a:endParaRPr lang="ko-KR" altLang="en-US" b="0" i="0" spc="-15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78270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3FC935-E0E1-65F7-CD8E-0D02D392FC97}"/>
              </a:ext>
            </a:extLst>
          </p:cNvPr>
          <p:cNvSpPr txBox="1"/>
          <p:nvPr/>
        </p:nvSpPr>
        <p:spPr>
          <a:xfrm>
            <a:off x="1876580" y="5955893"/>
            <a:ext cx="7508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나눔고딕" panose="020D0604000000000000" pitchFamily="50" charset="-127"/>
              </a:rPr>
              <a:t>case3</a:t>
            </a:r>
            <a:r>
              <a:rPr lang="ko-KR" altLang="ko-KR" sz="1800" b="1" dirty="0">
                <a:solidFill>
                  <a:schemeClr val="bg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나눔고딕" panose="020D0604000000000000" pitchFamily="50" charset="-127"/>
              </a:rPr>
              <a:t>에서 선택된 </a:t>
            </a:r>
            <a:r>
              <a:rPr lang="ko-KR" altLang="ko-KR" sz="1800" b="1" dirty="0" err="1">
                <a:solidFill>
                  <a:schemeClr val="bg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나눔고딕" panose="020D0604000000000000" pitchFamily="50" charset="-127"/>
              </a:rPr>
              <a:t>자기자본순이익률은</a:t>
            </a:r>
            <a:r>
              <a:rPr lang="en-US" altLang="ko-KR" sz="1800" b="1" dirty="0">
                <a:solidFill>
                  <a:schemeClr val="bg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나눔고딕" panose="020D0604000000000000" pitchFamily="50" charset="-127"/>
              </a:rPr>
              <a:t> GLM </a:t>
            </a:r>
            <a:r>
              <a:rPr lang="ko-KR" altLang="ko-KR" sz="1800" b="1" dirty="0">
                <a:solidFill>
                  <a:schemeClr val="bg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나눔고딕" panose="020D0604000000000000" pitchFamily="50" charset="-127"/>
              </a:rPr>
              <a:t>통계검증에서</a:t>
            </a:r>
            <a:r>
              <a:rPr lang="en-US" altLang="ko-KR" sz="1800" b="1" dirty="0">
                <a:solidFill>
                  <a:schemeClr val="bg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나눔고딕" panose="020D0604000000000000" pitchFamily="50" charset="-127"/>
              </a:rPr>
              <a:t> p</a:t>
            </a:r>
            <a:r>
              <a:rPr lang="ko-KR" altLang="ko-KR" sz="1800" b="1" dirty="0">
                <a:solidFill>
                  <a:schemeClr val="bg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나눔고딕" panose="020D0604000000000000" pitchFamily="50" charset="-127"/>
              </a:rPr>
              <a:t>값이 유의미하지 않아 순운전자본비율로 대체</a:t>
            </a:r>
            <a:endParaRPr lang="en-US" altLang="ko-KR" sz="1800" b="1" dirty="0">
              <a:solidFill>
                <a:schemeClr val="bg1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  <a:cs typeface="나눔고딕" panose="020D0604000000000000" pitchFamily="50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ko-KR" b="1" dirty="0">
                <a:solidFill>
                  <a:schemeClr val="bg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나눔고딕" panose="020D0604000000000000" pitchFamily="50" charset="-127"/>
              </a:rPr>
              <a:t>회생</a:t>
            </a:r>
            <a:r>
              <a:rPr lang="en-US" altLang="ko-KR" b="1" dirty="0">
                <a:solidFill>
                  <a:schemeClr val="bg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나눔고딕" panose="020D0604000000000000" pitchFamily="50" charset="-127"/>
              </a:rPr>
              <a:t>2</a:t>
            </a:r>
            <a:r>
              <a:rPr lang="ko-KR" altLang="ko-KR" b="1" dirty="0" err="1">
                <a:solidFill>
                  <a:schemeClr val="bg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나눔고딕" panose="020D0604000000000000" pitchFamily="50" charset="-127"/>
              </a:rPr>
              <a:t>년전</a:t>
            </a:r>
            <a:r>
              <a:rPr lang="en-US" altLang="ko-KR" b="1" dirty="0">
                <a:solidFill>
                  <a:schemeClr val="bg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나눔고딕" panose="020D0604000000000000" pitchFamily="50" charset="-127"/>
              </a:rPr>
              <a:t>, </a:t>
            </a:r>
            <a:r>
              <a:rPr lang="ko-KR" altLang="ko-KR" b="1" dirty="0" err="1">
                <a:solidFill>
                  <a:schemeClr val="bg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나눔고딕" panose="020D0604000000000000" pitchFamily="50" charset="-127"/>
              </a:rPr>
              <a:t>상폐</a:t>
            </a:r>
            <a:r>
              <a:rPr lang="en-US" altLang="ko-KR" b="1" dirty="0">
                <a:solidFill>
                  <a:schemeClr val="bg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나눔고딕" panose="020D0604000000000000" pitchFamily="50" charset="-127"/>
              </a:rPr>
              <a:t>3</a:t>
            </a:r>
            <a:r>
              <a:rPr lang="ko-KR" altLang="ko-KR" b="1" dirty="0" err="1">
                <a:solidFill>
                  <a:schemeClr val="bg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나눔고딕" panose="020D0604000000000000" pitchFamily="50" charset="-127"/>
              </a:rPr>
              <a:t>년전에서</a:t>
            </a:r>
            <a:r>
              <a:rPr lang="en-US" altLang="ko-KR" b="1" dirty="0">
                <a:solidFill>
                  <a:schemeClr val="bg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나눔고딕" panose="020D0604000000000000" pitchFamily="50" charset="-127"/>
              </a:rPr>
              <a:t> ,  </a:t>
            </a:r>
            <a:r>
              <a:rPr lang="ko-KR" altLang="ko-KR" b="1" dirty="0">
                <a:solidFill>
                  <a:schemeClr val="bg1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나눔고딕" panose="020D0604000000000000" pitchFamily="50" charset="-127"/>
              </a:rPr>
              <a:t>부실의 시작증상을 보이는 변수</a:t>
            </a:r>
            <a:endParaRPr lang="ko-KR" altLang="en-US" dirty="0">
              <a:solidFill>
                <a:schemeClr val="bg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697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A7B117-CDAE-BBB6-6C26-98565CDA46D5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49DA12F3-B2F3-EB21-FF48-D234D9F56C7C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0017E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73D7B71F-72E5-4C4F-BFCB-F6941B817BD9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ko-KR" altLang="en-US" sz="4500" b="1" spc="-300" dirty="0">
                  <a:latin typeface="S-Core Dream 6 Bold" panose="020B0503030302020204" pitchFamily="34" charset="-127"/>
                  <a:ea typeface="S-Core Dream 6 Bold" panose="020B0503030302020204" pitchFamily="34" charset="-127"/>
                  <a:cs typeface="Gothic A1 Black" charset="-127"/>
                </a:rPr>
                <a:t>들어가는 말</a:t>
              </a:r>
              <a:endParaRPr lang="en-US" sz="4500" b="1" spc="-300" dirty="0">
                <a:latin typeface="S-Core Dream 6 Bold" panose="020B0503030302020204" pitchFamily="34" charset="-127"/>
                <a:ea typeface="S-Core Dream 6 Bold" panose="020B0503030302020204" pitchFamily="34" charset="-127"/>
                <a:cs typeface="Gothic A1 Black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88EC44-D6DE-868F-000C-DCC6FA941223}"/>
              </a:ext>
            </a:extLst>
          </p:cNvPr>
          <p:cNvSpPr/>
          <p:nvPr/>
        </p:nvSpPr>
        <p:spPr>
          <a:xfrm>
            <a:off x="640859" y="1885551"/>
            <a:ext cx="16951854" cy="7609131"/>
          </a:xfrm>
          <a:prstGeom prst="rect">
            <a:avLst/>
          </a:prstGeom>
          <a:ln w="57150">
            <a:solidFill>
              <a:srgbClr val="0017E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400" dirty="0"/>
              <a:t>현재 금융권 은행 </a:t>
            </a:r>
            <a:r>
              <a:rPr lang="en-US" altLang="ko-KR" sz="2400" dirty="0"/>
              <a:t>/</a:t>
            </a:r>
            <a:r>
              <a:rPr lang="ko-KR" altLang="en-US" sz="2400" dirty="0"/>
              <a:t>증권</a:t>
            </a:r>
            <a:r>
              <a:rPr lang="en-US" altLang="ko-KR" sz="2400" dirty="0"/>
              <a:t>/</a:t>
            </a:r>
            <a:r>
              <a:rPr lang="ko-KR" altLang="en-US" sz="2400" dirty="0"/>
              <a:t>보험 등의 경계가 무너지고 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신한금융그룹에서도 신한 플러스라는 서비스를 통해 전체적인 금융서비스를 제공한다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이러한 측면에서 먼저 은행</a:t>
            </a:r>
            <a:r>
              <a:rPr lang="en-US" altLang="ko-KR" sz="2400" dirty="0"/>
              <a:t>,</a:t>
            </a:r>
            <a:r>
              <a:rPr lang="ko-KR" altLang="en-US" sz="2400" dirty="0"/>
              <a:t>증권</a:t>
            </a:r>
            <a:r>
              <a:rPr lang="en-US" altLang="ko-KR" sz="2400" dirty="0"/>
              <a:t>, </a:t>
            </a:r>
            <a:r>
              <a:rPr lang="ko-KR" altLang="en-US" sz="2400" dirty="0"/>
              <a:t>보험 에 모두 유용할 수 있는 아이디어를 생각해보았다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두번째로는 현재 금융권에서 제공하지  않는 서비스가 무엇인지 생각해보았다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마지막으로는 신한금융그룹 내부 뿐만이 아닌 고객들에게도 시각적으로 쉽게 이해하기 쉬운 서비스에 대해 고민해보았다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여러 측면을 고려하여 최종적으로 </a:t>
            </a:r>
            <a:r>
              <a:rPr lang="en-US" altLang="ko-KR" sz="2400" dirty="0"/>
              <a:t>‘</a:t>
            </a:r>
            <a:r>
              <a:rPr lang="ko-KR" altLang="en-US" sz="2400" dirty="0"/>
              <a:t>기업재무 건전성 알람</a:t>
            </a:r>
            <a:r>
              <a:rPr lang="en-US" altLang="ko-KR" sz="2400" dirty="0"/>
              <a:t>’ </a:t>
            </a:r>
            <a:r>
              <a:rPr lang="ko-KR" altLang="en-US" sz="2400" dirty="0"/>
              <a:t>이라는 아이디어를 도출하였다</a:t>
            </a:r>
            <a:r>
              <a:rPr lang="en-US" altLang="ko-KR" sz="2400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해당 서비스는 대표적으로 </a:t>
            </a:r>
            <a:r>
              <a:rPr lang="en-US" altLang="ko-KR" dirty="0"/>
              <a:t>5</a:t>
            </a:r>
            <a:r>
              <a:rPr lang="ko-KR" altLang="en-US" dirty="0"/>
              <a:t>가지 특징을 가지고 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기존서비스와 차별화 된 정보제공</a:t>
            </a:r>
            <a:endParaRPr lang="en-US" altLang="ko-KR" dirty="0"/>
          </a:p>
          <a:p>
            <a:r>
              <a:rPr lang="ko-KR" altLang="en-US" dirty="0"/>
              <a:t>수익성이 아닌 안정성을 기반으로 정보를 제공 함으로써 수익성이 높은 주식추천이 아닌 위험한 주식을 경고하는 </a:t>
            </a:r>
            <a:r>
              <a:rPr lang="ko-KR" altLang="en-US" dirty="0" err="1"/>
              <a:t>알람역활을</a:t>
            </a:r>
            <a:r>
              <a:rPr lang="ko-KR" altLang="en-US" dirty="0"/>
              <a:t> 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선행적 지표 제공</a:t>
            </a:r>
            <a:endParaRPr lang="en-US" altLang="ko-KR" dirty="0"/>
          </a:p>
          <a:p>
            <a:r>
              <a:rPr lang="ko-KR" altLang="en-US" dirty="0"/>
              <a:t>기업의 연별 부실점수 분석과 시장지표를 활용으로 올해의 </a:t>
            </a:r>
            <a:r>
              <a:rPr lang="ko-KR" altLang="en-US" dirty="0" err="1"/>
              <a:t>재무건정성지표를</a:t>
            </a:r>
            <a:r>
              <a:rPr lang="ko-KR" altLang="en-US" dirty="0"/>
              <a:t> 제공한다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중소형주 적합</a:t>
            </a:r>
            <a:endParaRPr lang="en-US" altLang="ko-KR" dirty="0"/>
          </a:p>
          <a:p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코스닥시장을 바탕으로 분석함으로써 부실확률이 높은 시장에 </a:t>
            </a:r>
            <a:r>
              <a:rPr lang="ko-KR" alt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최적합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342900" indent="-342900">
              <a:buAutoNum type="arabicPeriod" startAt="4"/>
            </a:pPr>
            <a:r>
              <a:rPr lang="ko-KR" altLang="en-US" dirty="0"/>
              <a:t>리스크 관리</a:t>
            </a:r>
            <a:endParaRPr lang="en-US" altLang="ko-KR" dirty="0"/>
          </a:p>
          <a:p>
            <a:pPr marL="342900" indent="-342900">
              <a:buFontTx/>
              <a:buAutoNum type="arabicPeriod" startAt="4"/>
            </a:pPr>
            <a:r>
              <a:rPr lang="ko-KR" altLang="en-US" dirty="0"/>
              <a:t>기업의 개별 위험지수를 확인하여 기업 경영진 또는 개인 투자자 등 </a:t>
            </a:r>
            <a:r>
              <a:rPr lang="ko-KR" altLang="en-US" dirty="0" err="1"/>
              <a:t>재무건정성</a:t>
            </a:r>
            <a:r>
              <a:rPr lang="ko-KR" altLang="en-US" dirty="0"/>
              <a:t> 파악에 도움을 주며 직접 리스크를 관리하여 위험을 줄임</a:t>
            </a:r>
            <a:endParaRPr lang="en-US" altLang="ko-KR" dirty="0"/>
          </a:p>
          <a:p>
            <a:pPr marL="342900" indent="-342900">
              <a:buAutoNum type="arabicPeriod" startAt="4"/>
            </a:pPr>
            <a:r>
              <a:rPr lang="ko-KR" altLang="en-US" dirty="0"/>
              <a:t>시장 </a:t>
            </a:r>
            <a:r>
              <a:rPr lang="ko-KR" altLang="en-US" dirty="0" err="1"/>
              <a:t>건정성</a:t>
            </a:r>
            <a:r>
              <a:rPr lang="ko-KR" altLang="en-US" dirty="0"/>
              <a:t> 강화</a:t>
            </a:r>
            <a:endParaRPr lang="en-US" altLang="ko-KR" dirty="0"/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보기 쉬운 서비스</a:t>
            </a:r>
            <a:r>
              <a:rPr lang="en-US" altLang="ko-KR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! </a:t>
            </a:r>
            <a:br>
              <a:rPr lang="en-US" altLang="ko-KR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r>
              <a:rPr lang="en-US" altLang="ko-KR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- 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일반투자자가 접하기 가장 쉬운 사업보고서 재무지표를 기반으로 하여 설명력 높은 건전성지표를 제공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선행적 지표 제공</a:t>
            </a:r>
            <a:r>
              <a:rPr lang="en-US" altLang="ko-KR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!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- 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기업의 연별 부실점수 분석과 시장지표 활용으로 올해의 재무건전성 추세를 제공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중소형주 적합</a:t>
            </a:r>
            <a:r>
              <a:rPr lang="en-US" altLang="ko-KR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!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- 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코스닥시장을 바탕으로 분석함으로써 부실확률이 높은 시장에 </a:t>
            </a:r>
            <a:r>
              <a:rPr lang="ko-KR" alt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최적합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수익 안전성 검증</a:t>
            </a:r>
            <a:r>
              <a:rPr lang="en-US" altLang="ko-KR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!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- 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부실화 등급 구간별 투자수익 안전성 검증으로 경보시스템 유용성 확장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r>
              <a:rPr lang="ko-KR" altLang="en-US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다목적 활용성</a:t>
            </a:r>
            <a:r>
              <a:rPr lang="en-US" altLang="ko-KR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!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- 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개인의 </a:t>
            </a:r>
            <a:r>
              <a:rPr lang="ko-KR" alt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주식투자뿐만이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아니라 기업의 펀드투자추천 및 </a:t>
            </a:r>
            <a:r>
              <a:rPr lang="ko-KR" alt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대출평가등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다양하게 활용 가능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리스크 관리 </a:t>
            </a:r>
            <a:r>
              <a:rPr lang="en-US" altLang="ko-KR" dirty="0"/>
              <a:t>: </a:t>
            </a:r>
            <a:r>
              <a:rPr lang="ko-KR" altLang="en-US" dirty="0"/>
              <a:t>기업의 개별 위험지수를 확인하여 기업 경영진 또는 개인 투자자 등 </a:t>
            </a:r>
            <a:r>
              <a:rPr lang="ko-KR" altLang="en-US" dirty="0" err="1"/>
              <a:t>재무건정성</a:t>
            </a:r>
            <a:r>
              <a:rPr lang="ko-KR" altLang="en-US" dirty="0"/>
              <a:t> 파악에 도움을 주며 직접 리스크를 관리하여 위험을 줄임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4. </a:t>
            </a:r>
            <a:r>
              <a:rPr lang="ko-KR" altLang="en-US" dirty="0"/>
              <a:t>시장의 건전성 강화 </a:t>
            </a:r>
            <a:r>
              <a:rPr lang="en-US" altLang="ko-KR" dirty="0"/>
              <a:t>: </a:t>
            </a:r>
            <a:r>
              <a:rPr lang="ko-KR" altLang="en-US" dirty="0" err="1"/>
              <a:t>재무건정성</a:t>
            </a:r>
            <a:r>
              <a:rPr lang="ko-KR" altLang="en-US" dirty="0"/>
              <a:t> </a:t>
            </a:r>
            <a:r>
              <a:rPr lang="ko-KR" altLang="en-US" dirty="0" err="1"/>
              <a:t>알림서비스를</a:t>
            </a:r>
            <a:r>
              <a:rPr lang="ko-KR" altLang="en-US" dirty="0"/>
              <a:t> 이용한 투자의 증가는 시장의 건정성을 높일 수 있음</a:t>
            </a:r>
            <a:r>
              <a:rPr lang="en-US" altLang="ko-KR" dirty="0"/>
              <a:t>. </a:t>
            </a:r>
            <a:r>
              <a:rPr lang="ko-KR" altLang="en-US" dirty="0"/>
              <a:t>투자자들은 부실확률을 고려하여 투자하게 되므로</a:t>
            </a:r>
            <a:r>
              <a:rPr lang="en-US" altLang="ko-KR" dirty="0"/>
              <a:t>, </a:t>
            </a:r>
            <a:r>
              <a:rPr lang="ko-KR" altLang="en-US" dirty="0"/>
              <a:t>기업들 역시 </a:t>
            </a:r>
            <a:r>
              <a:rPr lang="ko-KR" altLang="en-US" dirty="0" err="1"/>
              <a:t>재무건정성을</a:t>
            </a:r>
            <a:r>
              <a:rPr lang="ko-KR" altLang="en-US" dirty="0"/>
              <a:t> 높이기 위한 노력을 적극적으로 할 것으로 예상됨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241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FCB81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Modeling by Machine Learning</a:t>
              </a:r>
            </a:p>
          </p:txBody>
        </p:sp>
      </p:grp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B35B6C7-F16B-026F-F113-B1682B9F0FB5}"/>
              </a:ext>
            </a:extLst>
          </p:cNvPr>
          <p:cNvSpPr/>
          <p:nvPr/>
        </p:nvSpPr>
        <p:spPr>
          <a:xfrm>
            <a:off x="718457" y="2357199"/>
            <a:ext cx="240574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Train</a:t>
            </a:r>
            <a:endParaRPr kumimoji="1" lang="ko-KR" altLang="en-US" sz="2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2012-2018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9467D29-74BF-F87E-0AE6-A1BA0200D523}"/>
              </a:ext>
            </a:extLst>
          </p:cNvPr>
          <p:cNvSpPr/>
          <p:nvPr/>
        </p:nvSpPr>
        <p:spPr>
          <a:xfrm>
            <a:off x="3276609" y="2357427"/>
            <a:ext cx="1523991" cy="861326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Test</a:t>
            </a:r>
            <a:endParaRPr kumimoji="1" lang="ko-KR" altLang="en-US" sz="2500" b="1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2018-2019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56E23EC-9E18-E456-20D7-5F55047E1CFB}"/>
              </a:ext>
            </a:extLst>
          </p:cNvPr>
          <p:cNvSpPr/>
          <p:nvPr/>
        </p:nvSpPr>
        <p:spPr>
          <a:xfrm>
            <a:off x="727317" y="3343045"/>
            <a:ext cx="407328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Scale</a:t>
            </a:r>
            <a:endParaRPr kumimoji="1" lang="ko-KR" altLang="en-US" sz="2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Standard/</a:t>
            </a:r>
            <a:r>
              <a:rPr lang="en-US" altLang="ko-KR" sz="1500" spc="-150" dirty="0" err="1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MinMax</a:t>
            </a:r>
            <a:endParaRPr lang="en-US" altLang="ko-KR" sz="1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모서리가 둥근 직사각형 5">
            <a:extLst>
              <a:ext uri="{FF2B5EF4-FFF2-40B4-BE49-F238E27FC236}">
                <a16:creationId xmlns:a16="http://schemas.microsoft.com/office/drawing/2014/main" id="{4D8C7B37-3911-7CF2-3DA1-FCF0763ABD46}"/>
              </a:ext>
            </a:extLst>
          </p:cNvPr>
          <p:cNvSpPr/>
          <p:nvPr/>
        </p:nvSpPr>
        <p:spPr>
          <a:xfrm>
            <a:off x="684106" y="4328662"/>
            <a:ext cx="4123751" cy="155092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EDA / </a:t>
            </a:r>
            <a:r>
              <a:rPr kumimoji="1" lang="ko-KR" altLang="en-US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변수선정방법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필터기법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T-test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임베디드기법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Lasso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래퍼기법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Stepwise(</a:t>
            </a:r>
            <a:r>
              <a:rPr lang="en-US" altLang="ko-KR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bwd,fwd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EB99F3E5-75F7-2DE4-D822-59106EFA0C36}"/>
              </a:ext>
            </a:extLst>
          </p:cNvPr>
          <p:cNvSpPr/>
          <p:nvPr/>
        </p:nvSpPr>
        <p:spPr>
          <a:xfrm>
            <a:off x="5105400" y="2354134"/>
            <a:ext cx="0" cy="7589966"/>
          </a:xfrm>
          <a:prstGeom prst="line">
            <a:avLst/>
          </a:prstGeom>
          <a:ln w="50800" cap="flat">
            <a:solidFill>
              <a:srgbClr val="FCB81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710D93-2C8A-109F-75A1-BC194332DFEA}"/>
              </a:ext>
            </a:extLst>
          </p:cNvPr>
          <p:cNvSpPr txBox="1"/>
          <p:nvPr/>
        </p:nvSpPr>
        <p:spPr>
          <a:xfrm>
            <a:off x="5127042" y="3025308"/>
            <a:ext cx="358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altLang="ko-KR" sz="22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Case_1 </a:t>
            </a:r>
            <a:r>
              <a:rPr lang="ko-KR" altLang="en-US" sz="22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9FE44D-4D86-258A-3637-60EF091CE8CB}"/>
              </a:ext>
            </a:extLst>
          </p:cNvPr>
          <p:cNvSpPr txBox="1"/>
          <p:nvPr/>
        </p:nvSpPr>
        <p:spPr>
          <a:xfrm>
            <a:off x="5099824" y="5268021"/>
            <a:ext cx="358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altLang="ko-KR" sz="22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Case_2:</a:t>
            </a:r>
            <a:endParaRPr lang="ko-KR" altLang="en-US" sz="22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D5F5C7-714F-E03B-FE7B-984A29FF518B}"/>
              </a:ext>
            </a:extLst>
          </p:cNvPr>
          <p:cNvSpPr txBox="1"/>
          <p:nvPr/>
        </p:nvSpPr>
        <p:spPr>
          <a:xfrm>
            <a:off x="5410200" y="2368136"/>
            <a:ext cx="1203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kumimoji="1" lang="ko-KR" altLang="en-US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변수선정방법으로 선정된 각 </a:t>
            </a:r>
            <a:r>
              <a:rPr kumimoji="1" lang="en-US" altLang="ko-KR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Case </a:t>
            </a:r>
            <a:r>
              <a:rPr kumimoji="1" lang="ko-KR" altLang="en-US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별 </a:t>
            </a:r>
            <a:r>
              <a:rPr kumimoji="1" lang="en-US" altLang="ko-KR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Feature</a:t>
            </a:r>
            <a:r>
              <a:rPr kumimoji="1" lang="ko-KR" altLang="en-US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들로 모델링 </a:t>
            </a:r>
            <a:r>
              <a:rPr kumimoji="1"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*</a:t>
            </a:r>
            <a:r>
              <a:rPr lang="en-US" altLang="ko-KR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Hyperparameters</a:t>
            </a:r>
            <a:r>
              <a:rPr lang="ko-KR" alt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는</a:t>
            </a:r>
            <a:r>
              <a:rPr lang="en-US" altLang="ko-KR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default</a:t>
            </a:r>
            <a:r>
              <a:rPr lang="ko-KR" alt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값</a:t>
            </a:r>
            <a:endParaRPr lang="en-US" altLang="ko-KR" sz="1400" spc="-300" dirty="0">
              <a:solidFill>
                <a:schemeClr val="accent6">
                  <a:lumMod val="7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A79F4D-3030-4F6C-9EFA-FD48AFBD0353}"/>
              </a:ext>
            </a:extLst>
          </p:cNvPr>
          <p:cNvSpPr txBox="1"/>
          <p:nvPr/>
        </p:nvSpPr>
        <p:spPr>
          <a:xfrm>
            <a:off x="5099824" y="7704316"/>
            <a:ext cx="358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altLang="ko-KR" sz="22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Case_3</a:t>
            </a:r>
            <a:endParaRPr lang="ko-KR" altLang="en-US" sz="22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CCA7184C-EBD6-30F8-75F7-90F9A7AD1C38}"/>
              </a:ext>
            </a:extLst>
          </p:cNvPr>
          <p:cNvGraphicFramePr>
            <a:graphicFrameLocks noGrp="1"/>
          </p:cNvGraphicFramePr>
          <p:nvPr/>
        </p:nvGraphicFramePr>
        <p:xfrm>
          <a:off x="8129082" y="3059157"/>
          <a:ext cx="6501317" cy="189246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337543">
                  <a:extLst>
                    <a:ext uri="{9D8B030D-6E8A-4147-A177-3AD203B41FA5}">
                      <a16:colId xmlns:a16="http://schemas.microsoft.com/office/drawing/2014/main" val="1243601580"/>
                    </a:ext>
                  </a:extLst>
                </a:gridCol>
                <a:gridCol w="803610">
                  <a:extLst>
                    <a:ext uri="{9D8B030D-6E8A-4147-A177-3AD203B41FA5}">
                      <a16:colId xmlns:a16="http://schemas.microsoft.com/office/drawing/2014/main" val="2760091070"/>
                    </a:ext>
                  </a:extLst>
                </a:gridCol>
                <a:gridCol w="901610">
                  <a:extLst>
                    <a:ext uri="{9D8B030D-6E8A-4147-A177-3AD203B41FA5}">
                      <a16:colId xmlns:a16="http://schemas.microsoft.com/office/drawing/2014/main" val="241477583"/>
                    </a:ext>
                  </a:extLst>
                </a:gridCol>
                <a:gridCol w="801904">
                  <a:extLst>
                    <a:ext uri="{9D8B030D-6E8A-4147-A177-3AD203B41FA5}">
                      <a16:colId xmlns:a16="http://schemas.microsoft.com/office/drawing/2014/main" val="3943918377"/>
                    </a:ext>
                  </a:extLst>
                </a:gridCol>
                <a:gridCol w="832587">
                  <a:extLst>
                    <a:ext uri="{9D8B030D-6E8A-4147-A177-3AD203B41FA5}">
                      <a16:colId xmlns:a16="http://schemas.microsoft.com/office/drawing/2014/main" val="4066201164"/>
                    </a:ext>
                  </a:extLst>
                </a:gridCol>
                <a:gridCol w="824063">
                  <a:extLst>
                    <a:ext uri="{9D8B030D-6E8A-4147-A177-3AD203B41FA5}">
                      <a16:colId xmlns:a16="http://schemas.microsoft.com/office/drawing/2014/main" val="1826240776"/>
                    </a:ext>
                  </a:extLst>
                </a:gridCol>
              </a:tblGrid>
              <a:tr h="41629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model 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B w="38100" cmpd="sng">
                      <a:noFill/>
                    </a:lnB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B w="38100" cmpd="sng">
                      <a:noFill/>
                    </a:lnB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recall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B w="38100" cmpd="sng">
                      <a:noFill/>
                    </a:lnB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f1_score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B w="38100" cmpd="sng">
                      <a:noFill/>
                    </a:lnB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auc_score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B w="38100" cmpd="sng">
                      <a:noFill/>
                    </a:lnB>
                    <a:solidFill>
                      <a:srgbClr val="FCB8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14129"/>
                  </a:ext>
                </a:extLst>
              </a:tr>
              <a:tr h="29523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LogisticRegression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mpd="sng">
                      <a:noFill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0.78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0.61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0.68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0.97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63444"/>
                  </a:ext>
                </a:extLst>
              </a:tr>
              <a:tr h="29523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LinearDiscriminantAnalysis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mpd="sng">
                      <a:noFill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0.80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0.61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0.69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0.97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457293"/>
                  </a:ext>
                </a:extLst>
              </a:tr>
              <a:tr h="29523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GaussianNB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mpd="sng">
                      <a:noFill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0.96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0.41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0.81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0.54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737750"/>
                  </a:ext>
                </a:extLst>
              </a:tr>
              <a:tr h="29523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RandomForestClassifier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mpd="sng">
                      <a:noFill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0.82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0.77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0.79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546747"/>
                  </a:ext>
                </a:extLst>
              </a:tr>
              <a:tr h="29523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XGBClassifier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mpd="sng">
                      <a:noFill/>
                    </a:lnR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0.70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0.76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0.98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27824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85A18B4-B98D-95C3-5D14-A211C735C6CF}"/>
              </a:ext>
            </a:extLst>
          </p:cNvPr>
          <p:cNvGraphicFramePr>
            <a:graphicFrameLocks noGrp="1"/>
          </p:cNvGraphicFramePr>
          <p:nvPr/>
        </p:nvGraphicFramePr>
        <p:xfrm>
          <a:off x="8129082" y="5332022"/>
          <a:ext cx="6492125" cy="194866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334238">
                  <a:extLst>
                    <a:ext uri="{9D8B030D-6E8A-4147-A177-3AD203B41FA5}">
                      <a16:colId xmlns:a16="http://schemas.microsoft.com/office/drawing/2014/main" val="1243601580"/>
                    </a:ext>
                  </a:extLst>
                </a:gridCol>
                <a:gridCol w="802474">
                  <a:extLst>
                    <a:ext uri="{9D8B030D-6E8A-4147-A177-3AD203B41FA5}">
                      <a16:colId xmlns:a16="http://schemas.microsoft.com/office/drawing/2014/main" val="2760091070"/>
                    </a:ext>
                  </a:extLst>
                </a:gridCol>
                <a:gridCol w="900335">
                  <a:extLst>
                    <a:ext uri="{9D8B030D-6E8A-4147-A177-3AD203B41FA5}">
                      <a16:colId xmlns:a16="http://schemas.microsoft.com/office/drawing/2014/main" val="241477583"/>
                    </a:ext>
                  </a:extLst>
                </a:gridCol>
                <a:gridCol w="800770">
                  <a:extLst>
                    <a:ext uri="{9D8B030D-6E8A-4147-A177-3AD203B41FA5}">
                      <a16:colId xmlns:a16="http://schemas.microsoft.com/office/drawing/2014/main" val="3943918377"/>
                    </a:ext>
                  </a:extLst>
                </a:gridCol>
                <a:gridCol w="831410">
                  <a:extLst>
                    <a:ext uri="{9D8B030D-6E8A-4147-A177-3AD203B41FA5}">
                      <a16:colId xmlns:a16="http://schemas.microsoft.com/office/drawing/2014/main" val="4066201164"/>
                    </a:ext>
                  </a:extLst>
                </a:gridCol>
                <a:gridCol w="822898">
                  <a:extLst>
                    <a:ext uri="{9D8B030D-6E8A-4147-A177-3AD203B41FA5}">
                      <a16:colId xmlns:a16="http://schemas.microsoft.com/office/drawing/2014/main" val="1826240776"/>
                    </a:ext>
                  </a:extLst>
                </a:gridCol>
              </a:tblGrid>
              <a:tr h="42865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model 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recall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</a:rPr>
                        <a:t>f1_score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auc_score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14129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LogisticRegression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effectLst/>
                        </a:rPr>
                        <a:t>0.67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0.67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0.67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63444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LinearDiscriminantAnalysis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0.70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0.72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0.71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457293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GaussianNB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0.96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0.36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0.86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0.50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737750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RandomForestClassifier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0.85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0.79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0.82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546747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</a:rPr>
                        <a:t>XGBClassifier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0.81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0.77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0.79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27824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54C51B10-0970-31EE-7CDB-9FF455213340}"/>
              </a:ext>
            </a:extLst>
          </p:cNvPr>
          <p:cNvGraphicFramePr>
            <a:graphicFrameLocks noGrp="1"/>
          </p:cNvGraphicFramePr>
          <p:nvPr/>
        </p:nvGraphicFramePr>
        <p:xfrm>
          <a:off x="8147468" y="7661089"/>
          <a:ext cx="6482931" cy="19486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0933">
                  <a:extLst>
                    <a:ext uri="{9D8B030D-6E8A-4147-A177-3AD203B41FA5}">
                      <a16:colId xmlns:a16="http://schemas.microsoft.com/office/drawing/2014/main" val="1243601580"/>
                    </a:ext>
                  </a:extLst>
                </a:gridCol>
                <a:gridCol w="801337">
                  <a:extLst>
                    <a:ext uri="{9D8B030D-6E8A-4147-A177-3AD203B41FA5}">
                      <a16:colId xmlns:a16="http://schemas.microsoft.com/office/drawing/2014/main" val="2760091070"/>
                    </a:ext>
                  </a:extLst>
                </a:gridCol>
                <a:gridCol w="899060">
                  <a:extLst>
                    <a:ext uri="{9D8B030D-6E8A-4147-A177-3AD203B41FA5}">
                      <a16:colId xmlns:a16="http://schemas.microsoft.com/office/drawing/2014/main" val="241477583"/>
                    </a:ext>
                  </a:extLst>
                </a:gridCol>
                <a:gridCol w="799637">
                  <a:extLst>
                    <a:ext uri="{9D8B030D-6E8A-4147-A177-3AD203B41FA5}">
                      <a16:colId xmlns:a16="http://schemas.microsoft.com/office/drawing/2014/main" val="3943918377"/>
                    </a:ext>
                  </a:extLst>
                </a:gridCol>
                <a:gridCol w="830232">
                  <a:extLst>
                    <a:ext uri="{9D8B030D-6E8A-4147-A177-3AD203B41FA5}">
                      <a16:colId xmlns:a16="http://schemas.microsoft.com/office/drawing/2014/main" val="4066201164"/>
                    </a:ext>
                  </a:extLst>
                </a:gridCol>
                <a:gridCol w="821732">
                  <a:extLst>
                    <a:ext uri="{9D8B030D-6E8A-4147-A177-3AD203B41FA5}">
                      <a16:colId xmlns:a16="http://schemas.microsoft.com/office/drawing/2014/main" val="1826240776"/>
                    </a:ext>
                  </a:extLst>
                </a:gridCol>
              </a:tblGrid>
              <a:tr h="42865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model 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accuracy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precision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recall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f1_score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auc_score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14129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LogisticRegression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0.68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0.72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63444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LinearDiscriminantAnalysis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0.67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0.73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457293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GaussianNB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0.96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0.38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0.83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0.52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737750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RandomForestClassifier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0.68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0.73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546747"/>
                  </a:ext>
                </a:extLst>
              </a:tr>
              <a:tr h="3040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XGBClassifier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0.76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0.69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0.72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27824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BE58FB-1E94-1B36-3025-D1CEFBCC8A54}"/>
              </a:ext>
            </a:extLst>
          </p:cNvPr>
          <p:cNvSpPr/>
          <p:nvPr/>
        </p:nvSpPr>
        <p:spPr>
          <a:xfrm>
            <a:off x="12954000" y="8054735"/>
            <a:ext cx="838200" cy="670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446C3C-E5F9-B9EA-5BD9-6ED07F981AD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22">
            <a:extLst>
              <a:ext uri="{FF2B5EF4-FFF2-40B4-BE49-F238E27FC236}">
                <a16:creationId xmlns:a16="http://schemas.microsoft.com/office/drawing/2014/main" id="{2E3FAA55-9B46-2707-06F7-8340488B4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756964"/>
              </p:ext>
            </p:extLst>
          </p:nvPr>
        </p:nvGraphicFramePr>
        <p:xfrm>
          <a:off x="2026465" y="2629217"/>
          <a:ext cx="14813735" cy="5425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1335">
                  <a:extLst>
                    <a:ext uri="{9D8B030D-6E8A-4147-A177-3AD203B41FA5}">
                      <a16:colId xmlns:a16="http://schemas.microsoft.com/office/drawing/2014/main" val="3366996624"/>
                    </a:ext>
                  </a:extLst>
                </a:gridCol>
                <a:gridCol w="11582400">
                  <a:extLst>
                    <a:ext uri="{9D8B030D-6E8A-4147-A177-3AD203B41FA5}">
                      <a16:colId xmlns:a16="http://schemas.microsoft.com/office/drawing/2014/main" val="730823331"/>
                    </a:ext>
                  </a:extLst>
                </a:gridCol>
              </a:tblGrid>
              <a:tr h="775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최종</a:t>
                      </a:r>
                      <a:r>
                        <a:rPr lang="en-US" altLang="ko-KR" sz="20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Feature – Case3 </a:t>
                      </a:r>
                      <a:endParaRPr lang="ko-KR" altLang="en-US" sz="20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변수 설명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8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573472"/>
                  </a:ext>
                </a:extLst>
              </a:tr>
              <a:tr h="775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kern="1200" spc="-150" dirty="0">
                          <a:solidFill>
                            <a:schemeClr val="dk1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CND</a:t>
                      </a:r>
                      <a:endParaRPr lang="ko-KR" altLang="en-US" sz="2400" b="0" i="0" kern="1200" spc="-150" dirty="0">
                        <a:solidFill>
                          <a:schemeClr val="dk1"/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spc="-150" dirty="0">
                          <a:solidFill>
                            <a:schemeClr val="dk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현금주의와 발생주의 회계의 괴리율을 보여줍니다</a:t>
                      </a:r>
                      <a:r>
                        <a:rPr lang="en-US" altLang="ko-KR" sz="1800" b="0" i="0" kern="1200" spc="-150" dirty="0">
                          <a:solidFill>
                            <a:schemeClr val="dk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spc="-150" dirty="0">
                          <a:solidFill>
                            <a:schemeClr val="dk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현금이 원활하게 유입되는지 확인할 수 있습니다</a:t>
                      </a:r>
                      <a:r>
                        <a:rPr lang="en-US" altLang="ko-KR" sz="1800" b="0" i="0" kern="1200" spc="-150" dirty="0">
                          <a:solidFill>
                            <a:schemeClr val="dk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.</a:t>
                      </a:r>
                      <a:endParaRPr lang="ko-KR" altLang="en-US" sz="1800" b="0" i="0" kern="1200" spc="-150" dirty="0">
                        <a:solidFill>
                          <a:schemeClr val="dk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79822"/>
                  </a:ext>
                </a:extLst>
              </a:tr>
              <a:tr h="7743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i="0" kern="1200" spc="-150" dirty="0" err="1">
                          <a:solidFill>
                            <a:schemeClr val="dk1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누적수익성비율</a:t>
                      </a:r>
                      <a:endParaRPr lang="ko-KR" altLang="en-US" sz="2400" b="0" i="0" kern="1200" spc="-150" dirty="0">
                        <a:solidFill>
                          <a:schemeClr val="dk1"/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spc="-150" dirty="0">
                          <a:solidFill>
                            <a:schemeClr val="dk1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단순히 </a:t>
                      </a:r>
                      <a:r>
                        <a:rPr lang="en-US" altLang="ko-KR" sz="1800" b="0" i="0" kern="1200" spc="-150" dirty="0">
                          <a:solidFill>
                            <a:schemeClr val="dk1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800" b="0" i="0" kern="1200" spc="-150" dirty="0">
                          <a:solidFill>
                            <a:schemeClr val="dk1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개년의 수익성이 아니라 누적적으로 회사가 쌓아온 수익성을 비교하는 지표입니다</a:t>
                      </a:r>
                      <a:r>
                        <a:rPr lang="en-US" altLang="ko-KR" sz="1800" b="0" i="0" kern="1200" spc="-150" dirty="0">
                          <a:solidFill>
                            <a:schemeClr val="dk1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.</a:t>
                      </a:r>
                      <a:endParaRPr lang="ko-KR" altLang="en-US" sz="1800" b="0" i="0" kern="1200" spc="-150" dirty="0">
                        <a:solidFill>
                          <a:schemeClr val="dk1"/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178569"/>
                  </a:ext>
                </a:extLst>
              </a:tr>
              <a:tr h="77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TMD</a:t>
                      </a:r>
                      <a:endParaRPr lang="ko-KR" altLang="en-US" sz="2400" b="0" i="0" spc="-15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부채가 시가총액 대비 어느정도 비중을 차지하는지 나타내는 지표입니다</a:t>
                      </a:r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단순히 재무적 비율 뿐만이 아닌 주식시장의 흐름을 반영 가능합니다</a:t>
                      </a:r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507720"/>
                  </a:ext>
                </a:extLst>
              </a:tr>
              <a:tr h="775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순운전자본비율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+mn-cs"/>
                        </a:rPr>
                        <a:t>순운전자본이란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+mn-cs"/>
                        </a:rPr>
                        <a:t> 유동자산에서 유동부채를 차감한 돈으로 자산에 대한 순사업자금을 보여줍니다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+mn-cs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+mn-cs"/>
                        </a:rPr>
                        <a:t>이 비율이 높아질수록 사업자금의 유동성이 높아집니다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+mn-cs"/>
                        </a:rPr>
                        <a:t>.</a:t>
                      </a:r>
                      <a:endParaRPr lang="en-US" altLang="ko-KR" b="0" i="0" spc="-1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227553"/>
                  </a:ext>
                </a:extLst>
              </a:tr>
              <a:tr h="775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spc="-150" dirty="0" err="1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금융비용부담률</a:t>
                      </a:r>
                      <a:endParaRPr lang="ko-KR" altLang="en-US" sz="2400" b="0" i="0" spc="-15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이자비용이 매출액에서 차지하는 비중을 나타내는 지표로서 낮을수록 자금운용이 안정적이라 볼 수 있습니다</a:t>
                      </a:r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932262"/>
                  </a:ext>
                </a:extLst>
              </a:tr>
              <a:tr h="775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kern="1200" spc="-150" dirty="0">
                          <a:solidFill>
                            <a:schemeClr val="dk1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WW</a:t>
                      </a:r>
                      <a:r>
                        <a:rPr lang="ko-KR" altLang="en-US" sz="2400" b="0" i="0" kern="1200" spc="-150" dirty="0">
                          <a:solidFill>
                            <a:schemeClr val="dk1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표준산업군</a:t>
                      </a:r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(</a:t>
                      </a:r>
                      <a:r>
                        <a:rPr lang="ko-KR" altLang="en-US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중분류</a:t>
                      </a:r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)</a:t>
                      </a:r>
                      <a:r>
                        <a:rPr lang="ko-KR" altLang="en-US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의 업황을 반영한 매출 수익성을 확인할 수 있습니다</a:t>
                      </a:r>
                      <a:r>
                        <a:rPr lang="en-US" altLang="ko-KR" b="0" i="0" spc="-15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.</a:t>
                      </a:r>
                      <a:endParaRPr lang="ko-KR" altLang="en-US" b="0" i="0" spc="-15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782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590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FCB81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Modeling by Machine Learning</a:t>
              </a:r>
            </a:p>
          </p:txBody>
        </p:sp>
      </p:grp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B35B6C7-F16B-026F-F113-B1682B9F0FB5}"/>
              </a:ext>
            </a:extLst>
          </p:cNvPr>
          <p:cNvSpPr/>
          <p:nvPr/>
        </p:nvSpPr>
        <p:spPr>
          <a:xfrm>
            <a:off x="718457" y="2357199"/>
            <a:ext cx="240574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Train</a:t>
            </a:r>
            <a:endParaRPr kumimoji="1" lang="ko-KR" altLang="en-US" sz="2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2012-2018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9467D29-74BF-F87E-0AE6-A1BA0200D523}"/>
              </a:ext>
            </a:extLst>
          </p:cNvPr>
          <p:cNvSpPr/>
          <p:nvPr/>
        </p:nvSpPr>
        <p:spPr>
          <a:xfrm>
            <a:off x="3276609" y="2357427"/>
            <a:ext cx="1523991" cy="861326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Test</a:t>
            </a:r>
            <a:endParaRPr kumimoji="1" lang="ko-KR" altLang="en-US" sz="2500" b="1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2019-2021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56E23EC-9E18-E456-20D7-5F55047E1CFB}"/>
              </a:ext>
            </a:extLst>
          </p:cNvPr>
          <p:cNvSpPr/>
          <p:nvPr/>
        </p:nvSpPr>
        <p:spPr>
          <a:xfrm>
            <a:off x="727317" y="3343045"/>
            <a:ext cx="407328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Scale</a:t>
            </a:r>
            <a:endParaRPr kumimoji="1" lang="ko-KR" altLang="en-US" sz="2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Standard/</a:t>
            </a:r>
            <a:r>
              <a:rPr lang="en-US" altLang="ko-KR" sz="1500" spc="-150" dirty="0" err="1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MinMax</a:t>
            </a:r>
            <a:endParaRPr lang="en-US" altLang="ko-KR" sz="1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모서리가 둥근 직사각형 5">
            <a:extLst>
              <a:ext uri="{FF2B5EF4-FFF2-40B4-BE49-F238E27FC236}">
                <a16:creationId xmlns:a16="http://schemas.microsoft.com/office/drawing/2014/main" id="{4D8C7B37-3911-7CF2-3DA1-FCF0763ABD46}"/>
              </a:ext>
            </a:extLst>
          </p:cNvPr>
          <p:cNvSpPr/>
          <p:nvPr/>
        </p:nvSpPr>
        <p:spPr>
          <a:xfrm>
            <a:off x="684106" y="4328662"/>
            <a:ext cx="4123751" cy="155092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EDA / </a:t>
            </a:r>
            <a:r>
              <a:rPr kumimoji="1" lang="ko-KR" altLang="en-US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변수선정방법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필터기법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T-test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임베디드기법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Lasso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래퍼기법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Stepwise(</a:t>
            </a:r>
            <a:r>
              <a:rPr lang="en-US" altLang="ko-KR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bwd,fwd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EB99F3E5-75F7-2DE4-D822-59106EFA0C36}"/>
              </a:ext>
            </a:extLst>
          </p:cNvPr>
          <p:cNvSpPr/>
          <p:nvPr/>
        </p:nvSpPr>
        <p:spPr>
          <a:xfrm>
            <a:off x="5105400" y="2354134"/>
            <a:ext cx="0" cy="7589966"/>
          </a:xfrm>
          <a:prstGeom prst="line">
            <a:avLst/>
          </a:prstGeom>
          <a:ln w="50800" cap="flat">
            <a:solidFill>
              <a:srgbClr val="FCB81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15CEC-CEB6-4227-765B-510F91BB19C3}"/>
              </a:ext>
            </a:extLst>
          </p:cNvPr>
          <p:cNvSpPr txBox="1"/>
          <p:nvPr/>
        </p:nvSpPr>
        <p:spPr>
          <a:xfrm>
            <a:off x="5410200" y="2368136"/>
            <a:ext cx="1203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kumimoji="1" lang="ko-KR" altLang="en-US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최종변수 </a:t>
            </a:r>
            <a:r>
              <a:rPr kumimoji="1" lang="ko-KR" altLang="en-US" sz="2800" b="1" spc="-150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기초통계량</a:t>
            </a:r>
            <a:endParaRPr lang="en-US" altLang="ko-KR" sz="1400" spc="-3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8DEE48D-EDDD-6728-7EA9-5F8394293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065018"/>
              </p:ext>
            </p:extLst>
          </p:nvPr>
        </p:nvGraphicFramePr>
        <p:xfrm>
          <a:off x="5495437" y="3287931"/>
          <a:ext cx="12344401" cy="63804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7106">
                  <a:extLst>
                    <a:ext uri="{9D8B030D-6E8A-4147-A177-3AD203B41FA5}">
                      <a16:colId xmlns:a16="http://schemas.microsoft.com/office/drawing/2014/main" val="917779443"/>
                    </a:ext>
                  </a:extLst>
                </a:gridCol>
                <a:gridCol w="1959070">
                  <a:extLst>
                    <a:ext uri="{9D8B030D-6E8A-4147-A177-3AD203B41FA5}">
                      <a16:colId xmlns:a16="http://schemas.microsoft.com/office/drawing/2014/main" val="3754984080"/>
                    </a:ext>
                  </a:extLst>
                </a:gridCol>
                <a:gridCol w="1047178">
                  <a:extLst>
                    <a:ext uri="{9D8B030D-6E8A-4147-A177-3AD203B41FA5}">
                      <a16:colId xmlns:a16="http://schemas.microsoft.com/office/drawing/2014/main" val="1571431754"/>
                    </a:ext>
                  </a:extLst>
                </a:gridCol>
                <a:gridCol w="1959070">
                  <a:extLst>
                    <a:ext uri="{9D8B030D-6E8A-4147-A177-3AD203B41FA5}">
                      <a16:colId xmlns:a16="http://schemas.microsoft.com/office/drawing/2014/main" val="222562369"/>
                    </a:ext>
                  </a:extLst>
                </a:gridCol>
                <a:gridCol w="1275149">
                  <a:extLst>
                    <a:ext uri="{9D8B030D-6E8A-4147-A177-3AD203B41FA5}">
                      <a16:colId xmlns:a16="http://schemas.microsoft.com/office/drawing/2014/main" val="535543075"/>
                    </a:ext>
                  </a:extLst>
                </a:gridCol>
                <a:gridCol w="1196236">
                  <a:extLst>
                    <a:ext uri="{9D8B030D-6E8A-4147-A177-3AD203B41FA5}">
                      <a16:colId xmlns:a16="http://schemas.microsoft.com/office/drawing/2014/main" val="2749730440"/>
                    </a:ext>
                  </a:extLst>
                </a:gridCol>
                <a:gridCol w="1345296">
                  <a:extLst>
                    <a:ext uri="{9D8B030D-6E8A-4147-A177-3AD203B41FA5}">
                      <a16:colId xmlns:a16="http://schemas.microsoft.com/office/drawing/2014/main" val="3071585566"/>
                    </a:ext>
                  </a:extLst>
                </a:gridCol>
                <a:gridCol w="1345296">
                  <a:extLst>
                    <a:ext uri="{9D8B030D-6E8A-4147-A177-3AD203B41FA5}">
                      <a16:colId xmlns:a16="http://schemas.microsoft.com/office/drawing/2014/main" val="218658113"/>
                    </a:ext>
                  </a:extLst>
                </a:gridCol>
              </a:tblGrid>
              <a:tr h="421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1" kern="0" dirty="0" err="1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변수명</a:t>
                      </a:r>
                      <a:endParaRPr lang="ko-KR" sz="1400" b="1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1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분류</a:t>
                      </a:r>
                      <a:endParaRPr lang="ko-KR" sz="1400" b="1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400" b="1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기대부호</a:t>
                      </a:r>
                      <a:endParaRPr lang="ko-KR" sz="1400" b="1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1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최소값</a:t>
                      </a:r>
                      <a:endParaRPr lang="ko-KR" sz="1400" b="1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1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최대값</a:t>
                      </a:r>
                      <a:endParaRPr lang="ko-KR" sz="1400" b="1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1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중앙값</a:t>
                      </a:r>
                      <a:endParaRPr lang="ko-KR" sz="1400" b="1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1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평균</a:t>
                      </a:r>
                      <a:endParaRPr lang="ko-KR" sz="1400" b="1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1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표준편차</a:t>
                      </a:r>
                      <a:endParaRPr lang="ko-KR" sz="1400" b="1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solidFill>
                      <a:srgbClr val="FCB8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992648"/>
                  </a:ext>
                </a:extLst>
              </a:tr>
              <a:tr h="421840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CND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건전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kern="0" dirty="0">
                          <a:solidFill>
                            <a:srgbClr val="FF0000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+</a:t>
                      </a:r>
                      <a:endParaRPr lang="ko-KR" sz="2800" b="1" kern="100" dirty="0">
                        <a:solidFill>
                          <a:srgbClr val="FF0000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0.00125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1.30525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0.05833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0.08987</a:t>
                      </a:r>
                      <a:endParaRPr lang="ko-KR" sz="1000" b="1" kern="10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0.10994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55125"/>
                  </a:ext>
                </a:extLst>
              </a:tr>
              <a:tr h="4394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부실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0.00056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12.13462</a:t>
                      </a:r>
                      <a:endParaRPr lang="ko-KR" sz="1000" b="1" kern="10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0.36836</a:t>
                      </a:r>
                      <a:endParaRPr lang="ko-KR" sz="1000" b="1" kern="10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0.86660</a:t>
                      </a:r>
                      <a:endParaRPr lang="ko-KR" sz="1000" b="1" kern="10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1.63703</a:t>
                      </a:r>
                      <a:endParaRPr lang="ko-KR" sz="1000" b="1" kern="10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609923"/>
                  </a:ext>
                </a:extLst>
              </a:tr>
              <a:tr h="421840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b="1" kern="0" dirty="0" err="1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누적수익성비율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건전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2800" b="1" kern="100" dirty="0">
                          <a:solidFill>
                            <a:srgbClr val="0070C0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-</a:t>
                      </a:r>
                      <a:endParaRPr lang="ko-KR" sz="2800" b="1" kern="100" dirty="0">
                        <a:solidFill>
                          <a:srgbClr val="0070C0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-1.72326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0.83790</a:t>
                      </a:r>
                      <a:endParaRPr lang="ko-KR" sz="1000" b="1" kern="10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0.27096</a:t>
                      </a:r>
                      <a:endParaRPr lang="ko-KR" sz="1000" b="1" kern="10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0.23326</a:t>
                      </a:r>
                      <a:endParaRPr lang="ko-KR" sz="1000" b="1" kern="10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0.33933</a:t>
                      </a:r>
                      <a:endParaRPr lang="ko-KR" sz="1000" b="1" kern="10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399093"/>
                  </a:ext>
                </a:extLst>
              </a:tr>
              <a:tr h="6415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부실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-15.11173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0.70814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-0.54066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-0.98273</a:t>
                      </a:r>
                      <a:endParaRPr lang="ko-KR" sz="1000" b="1" kern="10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1.75524</a:t>
                      </a:r>
                      <a:endParaRPr lang="ko-KR" sz="1000" b="1" kern="10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805575"/>
                  </a:ext>
                </a:extLst>
              </a:tr>
              <a:tr h="641574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WW</a:t>
                      </a:r>
                      <a:r>
                        <a:rPr lang="ko-KR" sz="1600" b="1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지수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건전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2800" b="1" kern="100" dirty="0">
                          <a:solidFill>
                            <a:srgbClr val="FF0000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+</a:t>
                      </a:r>
                      <a:endParaRPr lang="ko-KR" sz="2800" b="1" kern="100" dirty="0">
                        <a:solidFill>
                          <a:srgbClr val="FF0000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-70.10985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-40.15251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-54.65323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-54.26712</a:t>
                      </a:r>
                      <a:endParaRPr lang="ko-KR" sz="1000" b="1" kern="10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5.60043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089793"/>
                  </a:ext>
                </a:extLst>
              </a:tr>
              <a:tr h="6415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부실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-65.44074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-17.40898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-46.38622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-46.27507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6.36886</a:t>
                      </a:r>
                      <a:endParaRPr lang="ko-KR" sz="1000" b="1" kern="10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06456"/>
                  </a:ext>
                </a:extLst>
              </a:tr>
              <a:tr h="421840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b="1" kern="0" dirty="0" err="1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금융비용부담률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건전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kern="0" dirty="0">
                          <a:solidFill>
                            <a:srgbClr val="FF0000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+</a:t>
                      </a:r>
                      <a:endParaRPr lang="ko-KR" sz="2800" b="1" kern="100" dirty="0">
                        <a:solidFill>
                          <a:srgbClr val="FF0000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-5.61000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21.02000</a:t>
                      </a:r>
                      <a:endParaRPr lang="ko-KR" sz="1000" b="1" kern="10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0.47000</a:t>
                      </a:r>
                      <a:endParaRPr lang="ko-KR" sz="1000" b="1" kern="10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0.81910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2.01769</a:t>
                      </a:r>
                      <a:endParaRPr lang="ko-KR" sz="1000" b="1" kern="10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025875"/>
                  </a:ext>
                </a:extLst>
              </a:tr>
              <a:tr h="421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부실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-12.90000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184.34000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4.18000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8.19812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12.21893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171478"/>
                  </a:ext>
                </a:extLst>
              </a:tr>
              <a:tr h="421840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TMD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건전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kern="0" dirty="0">
                          <a:solidFill>
                            <a:srgbClr val="FF0000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+</a:t>
                      </a:r>
                      <a:endParaRPr lang="ko-KR" sz="2800" b="1" kern="100" dirty="0">
                        <a:solidFill>
                          <a:srgbClr val="FF0000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0.02011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7.04179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0.52343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0.83554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0.91372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313167"/>
                  </a:ext>
                </a:extLst>
              </a:tr>
              <a:tr h="421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부실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0.00728</a:t>
                      </a:r>
                      <a:endParaRPr lang="ko-KR" sz="1000" b="1" kern="10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51.54331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1.10931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3.07041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6.09597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841133"/>
                  </a:ext>
                </a:extLst>
              </a:tr>
              <a:tr h="421840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b="1" kern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Pretendard Medium" panose="02000603000000020004" pitchFamily="50" charset="-127"/>
                        </a:rPr>
                        <a:t>순운전자본비율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solidFill>
                      <a:srgbClr val="FCB81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건전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2800" b="1" kern="100" dirty="0">
                          <a:solidFill>
                            <a:srgbClr val="0070C0"/>
                          </a:solidFill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-</a:t>
                      </a:r>
                      <a:endParaRPr lang="ko-KR" sz="2800" b="1" kern="100" dirty="0">
                        <a:solidFill>
                          <a:srgbClr val="0070C0"/>
                        </a:solidFill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-37.25000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76.28000</a:t>
                      </a:r>
                      <a:endParaRPr lang="ko-KR" sz="1000" b="1" kern="10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20.28000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19.99790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22.14479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509140"/>
                  </a:ext>
                </a:extLst>
              </a:tr>
              <a:tr h="6415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부실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-1243.21000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80.79000</a:t>
                      </a:r>
                      <a:endParaRPr lang="ko-KR" sz="1000" b="1" kern="10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-11.65000</a:t>
                      </a:r>
                      <a:endParaRPr lang="ko-KR" sz="1000" b="1" kern="10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-19.76673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 dirty="0">
                          <a:effectLst/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  <a:cs typeface="Pretendard Medium" panose="02000603000000020004" pitchFamily="50" charset="-127"/>
                        </a:rPr>
                        <a:t>102.82835</a:t>
                      </a:r>
                      <a:endParaRPr lang="ko-KR" sz="1000" b="1" kern="100" dirty="0">
                        <a:effectLst/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57770" marR="577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15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744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49681ADB-FECA-0854-6F11-B95445323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732" y="2473697"/>
            <a:ext cx="5190269" cy="36596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AFDC04-04B1-2DB0-BDE5-6034FCC9D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731" y="6457182"/>
            <a:ext cx="5190269" cy="36596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CC870D-4BFC-0692-4C4D-BF6C400076E4}"/>
              </a:ext>
            </a:extLst>
          </p:cNvPr>
          <p:cNvSpPr txBox="1"/>
          <p:nvPr/>
        </p:nvSpPr>
        <p:spPr>
          <a:xfrm>
            <a:off x="11585474" y="2012032"/>
            <a:ext cx="620981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Random Forest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BF39B-F16E-70DD-788D-9EB8E3835E92}"/>
              </a:ext>
            </a:extLst>
          </p:cNvPr>
          <p:cNvSpPr txBox="1"/>
          <p:nvPr/>
        </p:nvSpPr>
        <p:spPr>
          <a:xfrm>
            <a:off x="685800" y="2012032"/>
            <a:ext cx="93379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kumimoji="1" lang="ko-KR" altLang="en-US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최종변수 </a:t>
            </a:r>
            <a:r>
              <a:rPr kumimoji="1" lang="en-US" altLang="ko-KR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EDA / Feature </a:t>
            </a:r>
            <a:r>
              <a:rPr kumimoji="1" lang="en-US" altLang="ko-KR" sz="2800" b="1" spc="-150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Importances</a:t>
            </a:r>
            <a:endParaRPr lang="en-US" altLang="ko-KR" sz="2800" spc="-3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C089E7-CACF-84EC-E420-B05AE12777D7}"/>
              </a:ext>
            </a:extLst>
          </p:cNvPr>
          <p:cNvSpPr txBox="1"/>
          <p:nvPr/>
        </p:nvSpPr>
        <p:spPr>
          <a:xfrm>
            <a:off x="11613183" y="6133323"/>
            <a:ext cx="620981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XGB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26DB81B-0DB6-237C-F30D-5CDE857FDA75}"/>
              </a:ext>
            </a:extLst>
          </p:cNvPr>
          <p:cNvGrpSpPr/>
          <p:nvPr/>
        </p:nvGrpSpPr>
        <p:grpSpPr>
          <a:xfrm>
            <a:off x="1252847" y="2750993"/>
            <a:ext cx="10890836" cy="7536007"/>
            <a:chOff x="828944" y="3170093"/>
            <a:chExt cx="7013482" cy="5397775"/>
          </a:xfrm>
        </p:grpSpPr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DC7CAFD6-94D2-94FC-7039-C687D351D755}"/>
                </a:ext>
              </a:extLst>
            </p:cNvPr>
            <p:cNvSpPr txBox="1"/>
            <p:nvPr/>
          </p:nvSpPr>
          <p:spPr>
            <a:xfrm>
              <a:off x="4495800" y="3207754"/>
              <a:ext cx="3346626" cy="33088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5" name="사각형: 잘린 대각선 방향 모서리 14">
              <a:extLst>
                <a:ext uri="{FF2B5EF4-FFF2-40B4-BE49-F238E27FC236}">
                  <a16:creationId xmlns:a16="http://schemas.microsoft.com/office/drawing/2014/main" id="{B386AF54-2C84-C9E9-53BB-CD3463D7CB99}"/>
                </a:ext>
              </a:extLst>
            </p:cNvPr>
            <p:cNvSpPr/>
            <p:nvPr/>
          </p:nvSpPr>
          <p:spPr>
            <a:xfrm>
              <a:off x="999247" y="3170093"/>
              <a:ext cx="1678930" cy="417446"/>
            </a:xfrm>
            <a:prstGeom prst="snip2DiagRect">
              <a:avLst>
                <a:gd name="adj1" fmla="val 50000"/>
                <a:gd name="adj2" fmla="val 16667"/>
              </a:avLst>
            </a:prstGeom>
            <a:solidFill>
              <a:srgbClr val="FCB812"/>
            </a:solidFill>
            <a:ln>
              <a:solidFill>
                <a:srgbClr val="FCB8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ts val="1425"/>
                </a:lnSpc>
                <a:spcAft>
                  <a:spcPts val="800"/>
                </a:spcAft>
              </a:pPr>
              <a:r>
                <a:rPr lang="en-US" altLang="ko-KR" sz="1600" b="1" kern="0" dirty="0">
                  <a:solidFill>
                    <a:schemeClr val="tx1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Pretendard Medium" panose="02000603000000020004" pitchFamily="50" charset="-127"/>
                </a:rPr>
                <a:t> </a:t>
              </a:r>
              <a:r>
                <a:rPr lang="en-US" altLang="ko-KR" sz="1600" kern="0" dirty="0">
                  <a:solidFill>
                    <a:schemeClr val="tx1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Pretendard Medium" panose="02000603000000020004" pitchFamily="50" charset="-127"/>
                </a:rPr>
                <a:t>CND</a:t>
              </a:r>
              <a:endParaRPr lang="ko-KR" altLang="ko-KR" sz="1400" kern="100" dirty="0">
                <a:solidFill>
                  <a:schemeClr val="tx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E2F2CFC9-7592-193F-044C-8E235C951889}"/>
                </a:ext>
              </a:extLst>
            </p:cNvPr>
            <p:cNvSpPr/>
            <p:nvPr/>
          </p:nvSpPr>
          <p:spPr>
            <a:xfrm>
              <a:off x="2921973" y="3197277"/>
              <a:ext cx="1850350" cy="417446"/>
            </a:xfrm>
            <a:prstGeom prst="snip2DiagRect">
              <a:avLst>
                <a:gd name="adj1" fmla="val 50000"/>
                <a:gd name="adj2" fmla="val 16667"/>
              </a:avLst>
            </a:prstGeom>
            <a:solidFill>
              <a:srgbClr val="FCB812"/>
            </a:solidFill>
            <a:ln>
              <a:solidFill>
                <a:srgbClr val="FCB8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350000"/>
                </a:lnSpc>
                <a:spcAft>
                  <a:spcPts val="800"/>
                </a:spcAft>
              </a:pPr>
              <a:r>
                <a:rPr lang="en-US" altLang="ko-KR" sz="1400" kern="0" dirty="0">
                  <a:solidFill>
                    <a:schemeClr val="bg1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600" b="1" kern="0" dirty="0" err="1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Pretendard Medium" panose="02000603000000020004" pitchFamily="50" charset="-127"/>
                </a:rPr>
                <a:t>금융비용부담률</a:t>
              </a:r>
              <a:endParaRPr lang="ko-KR" altLang="ko-KR" sz="1600" b="1" kern="100" dirty="0">
                <a:solidFill>
                  <a:schemeClr val="tx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endParaRPr>
            </a:p>
            <a:p>
              <a:pPr algn="ctr" latinLnBrk="0">
                <a:lnSpc>
                  <a:spcPts val="1425"/>
                </a:lnSpc>
                <a:spcAft>
                  <a:spcPts val="800"/>
                </a:spcAft>
              </a:pPr>
              <a:endParaRPr lang="ko-KR" altLang="ko-KR" sz="1600" kern="10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7" name="사각형: 잘린 대각선 방향 모서리 16">
              <a:extLst>
                <a:ext uri="{FF2B5EF4-FFF2-40B4-BE49-F238E27FC236}">
                  <a16:creationId xmlns:a16="http://schemas.microsoft.com/office/drawing/2014/main" id="{BAC37B7B-6D65-1C7D-8F9D-CADAEE0BEC65}"/>
                </a:ext>
              </a:extLst>
            </p:cNvPr>
            <p:cNvSpPr/>
            <p:nvPr/>
          </p:nvSpPr>
          <p:spPr>
            <a:xfrm>
              <a:off x="2852115" y="5896103"/>
              <a:ext cx="1850350" cy="417446"/>
            </a:xfrm>
            <a:prstGeom prst="snip2DiagRect">
              <a:avLst>
                <a:gd name="adj1" fmla="val 50000"/>
                <a:gd name="adj2" fmla="val 16667"/>
              </a:avLst>
            </a:prstGeom>
            <a:solidFill>
              <a:srgbClr val="FCB812"/>
            </a:solidFill>
            <a:ln>
              <a:solidFill>
                <a:srgbClr val="FCB8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ts val="1425"/>
                </a:lnSpc>
                <a:spcAft>
                  <a:spcPts val="800"/>
                </a:spcAft>
              </a:pPr>
              <a:r>
                <a:rPr lang="en-US" altLang="ko-KR" sz="1600" kern="0" dirty="0">
                  <a:solidFill>
                    <a:schemeClr val="tx1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Pretendard Medium" panose="02000603000000020004" pitchFamily="50" charset="-127"/>
                </a:rPr>
                <a:t> </a:t>
              </a:r>
              <a:r>
                <a:rPr lang="en-US" altLang="ko-KR" sz="1600" kern="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Pretendard Medium" panose="02000603000000020004" pitchFamily="50" charset="-127"/>
                </a:rPr>
                <a:t>TMD</a:t>
              </a:r>
              <a:endParaRPr lang="ko-KR" altLang="ko-KR" sz="1400" kern="100" dirty="0">
                <a:solidFill>
                  <a:schemeClr val="tx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8" name="사각형: 잘린 대각선 방향 모서리 17">
              <a:extLst>
                <a:ext uri="{FF2B5EF4-FFF2-40B4-BE49-F238E27FC236}">
                  <a16:creationId xmlns:a16="http://schemas.microsoft.com/office/drawing/2014/main" id="{C56716A2-7C26-EDCE-8447-448728CF6F44}"/>
                </a:ext>
              </a:extLst>
            </p:cNvPr>
            <p:cNvSpPr/>
            <p:nvPr/>
          </p:nvSpPr>
          <p:spPr>
            <a:xfrm>
              <a:off x="913536" y="5825795"/>
              <a:ext cx="1850351" cy="417446"/>
            </a:xfrm>
            <a:prstGeom prst="snip2DiagRect">
              <a:avLst>
                <a:gd name="adj1" fmla="val 50000"/>
                <a:gd name="adj2" fmla="val 16667"/>
              </a:avLst>
            </a:prstGeom>
            <a:solidFill>
              <a:srgbClr val="FCB812"/>
            </a:solidFill>
            <a:ln>
              <a:solidFill>
                <a:srgbClr val="FCB8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ts val="1425"/>
                </a:lnSpc>
                <a:spcAft>
                  <a:spcPts val="800"/>
                </a:spcAft>
              </a:pPr>
              <a:r>
                <a:rPr lang="ko-KR" altLang="en-US" sz="1600" kern="0" dirty="0" err="1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Pretendard Medium" panose="02000603000000020004" pitchFamily="50" charset="-127"/>
                </a:rPr>
                <a:t>누적수익성비율</a:t>
              </a:r>
              <a:endParaRPr lang="ko-KR" altLang="ko-KR" sz="1400" kern="100" dirty="0">
                <a:solidFill>
                  <a:schemeClr val="tx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244713C-7851-6F4F-932A-422834398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3098" y="6396442"/>
              <a:ext cx="1964124" cy="2171426"/>
            </a:xfrm>
            <a:prstGeom prst="rect">
              <a:avLst/>
            </a:prstGeom>
          </p:spPr>
        </p:pic>
        <p:sp>
          <p:nvSpPr>
            <p:cNvPr id="23" name="사각형: 잘린 대각선 방향 모서리 22">
              <a:extLst>
                <a:ext uri="{FF2B5EF4-FFF2-40B4-BE49-F238E27FC236}">
                  <a16:creationId xmlns:a16="http://schemas.microsoft.com/office/drawing/2014/main" id="{CF58ADAF-0D31-B7B2-12F9-9E82A580FD25}"/>
                </a:ext>
              </a:extLst>
            </p:cNvPr>
            <p:cNvSpPr/>
            <p:nvPr/>
          </p:nvSpPr>
          <p:spPr>
            <a:xfrm>
              <a:off x="4906872" y="5911904"/>
              <a:ext cx="1850350" cy="417446"/>
            </a:xfrm>
            <a:prstGeom prst="snip2DiagRect">
              <a:avLst>
                <a:gd name="adj1" fmla="val 50000"/>
                <a:gd name="adj2" fmla="val 16667"/>
              </a:avLst>
            </a:prstGeom>
            <a:solidFill>
              <a:srgbClr val="FCB812"/>
            </a:solidFill>
            <a:ln>
              <a:solidFill>
                <a:srgbClr val="FCB8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ts val="1425"/>
                </a:lnSpc>
                <a:spcAft>
                  <a:spcPts val="800"/>
                </a:spcAft>
              </a:pPr>
              <a:r>
                <a:rPr lang="en-US" altLang="ko-KR" sz="16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600" kern="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Pretendard Medium" panose="02000603000000020004" pitchFamily="50" charset="-127"/>
                </a:rPr>
                <a:t>순운전자본비율</a:t>
              </a:r>
              <a:endParaRPr lang="ko-KR" altLang="ko-KR" sz="1400" kern="100" dirty="0">
                <a:solidFill>
                  <a:schemeClr val="tx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4" name="사각형: 잘린 대각선 방향 모서리 23">
              <a:extLst>
                <a:ext uri="{FF2B5EF4-FFF2-40B4-BE49-F238E27FC236}">
                  <a16:creationId xmlns:a16="http://schemas.microsoft.com/office/drawing/2014/main" id="{86EFB0E3-D547-C280-9857-D163585DD89F}"/>
                </a:ext>
              </a:extLst>
            </p:cNvPr>
            <p:cNvSpPr/>
            <p:nvPr/>
          </p:nvSpPr>
          <p:spPr>
            <a:xfrm>
              <a:off x="4958866" y="3207754"/>
              <a:ext cx="1850350" cy="417446"/>
            </a:xfrm>
            <a:prstGeom prst="snip2DiagRect">
              <a:avLst>
                <a:gd name="adj1" fmla="val 50000"/>
                <a:gd name="adj2" fmla="val 16667"/>
              </a:avLst>
            </a:prstGeom>
            <a:solidFill>
              <a:srgbClr val="FCB812"/>
            </a:solidFill>
            <a:ln>
              <a:solidFill>
                <a:srgbClr val="FCB8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ts val="1425"/>
                </a:lnSpc>
                <a:spcAft>
                  <a:spcPts val="800"/>
                </a:spcAft>
              </a:pPr>
              <a:r>
                <a:rPr lang="en-US" altLang="ko-KR" sz="1600" kern="0" dirty="0">
                  <a:solidFill>
                    <a:schemeClr val="tx1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Pretendard Medium" panose="02000603000000020004" pitchFamily="50" charset="-127"/>
                </a:rPr>
                <a:t> WW</a:t>
              </a:r>
              <a:endParaRPr lang="ko-KR" altLang="ko-KR" sz="1400" kern="100" dirty="0">
                <a:solidFill>
                  <a:schemeClr val="tx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D584CE9-9C08-6814-AA1C-AD9B9580F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5080" y="3717220"/>
              <a:ext cx="1850350" cy="195537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960D2C5-787C-51C0-A149-ED7F19CC5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5775" y="3685309"/>
              <a:ext cx="1846690" cy="208099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D3C7494-CF6B-1AFE-308C-B5A8C05D4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944" y="6416637"/>
              <a:ext cx="1906486" cy="193799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513E91A-FB12-A576-D31A-E4E1F1DA8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35430" y="6396442"/>
              <a:ext cx="1932785" cy="204362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6836D1A-BD94-594A-BFB1-BA1B6D55D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27349" y="3717219"/>
              <a:ext cx="1846690" cy="204908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F16A1C-4636-0588-7E26-AD944557E363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256DBB98-F5A9-AC38-D598-E8543D537A45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FCB81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9E41638E-15BB-1334-B7A9-4609D971BEBC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Modeling by 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988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9BF39B-F16E-70DD-788D-9EB8E3835E92}"/>
              </a:ext>
            </a:extLst>
          </p:cNvPr>
          <p:cNvSpPr txBox="1"/>
          <p:nvPr/>
        </p:nvSpPr>
        <p:spPr>
          <a:xfrm>
            <a:off x="685800" y="2012032"/>
            <a:ext cx="93379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1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  <a:cs typeface="+mn-cs"/>
              </a:rPr>
              <a:t>최종변수 연도별 평균 추세비교 </a:t>
            </a:r>
            <a:endParaRPr kumimoji="0" lang="en-US" altLang="ko-KR" sz="2800" b="0" i="0" u="none" strike="noStrike" kern="1200" cap="none" spc="-3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F16A1C-4636-0588-7E26-AD944557E363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256DBB98-F5A9-AC38-D598-E8543D537A45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FCB81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4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9E41638E-15BB-1334-B7A9-4609D971BEBC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4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500" b="1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Modeling by Machine Learning</a:t>
              </a:r>
            </a:p>
          </p:txBody>
        </p:sp>
      </p:grpSp>
      <p:pic>
        <p:nvPicPr>
          <p:cNvPr id="4" name="그림 3" descr="라인, 그래프, 도표, 텍스트이(가) 표시된 사진&#10;&#10;자동 생성된 설명">
            <a:extLst>
              <a:ext uri="{FF2B5EF4-FFF2-40B4-BE49-F238E27FC236}">
                <a16:creationId xmlns:a16="http://schemas.microsoft.com/office/drawing/2014/main" id="{B668E776-45F2-98AB-4395-05D6C6517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939080"/>
            <a:ext cx="4320000" cy="3291091"/>
          </a:xfrm>
          <a:prstGeom prst="rect">
            <a:avLst/>
          </a:prstGeom>
        </p:spPr>
      </p:pic>
      <p:pic>
        <p:nvPicPr>
          <p:cNvPr id="7" name="그림 6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92074342-31CD-0905-BE67-F62855EDD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6353186"/>
            <a:ext cx="4320000" cy="3259192"/>
          </a:xfrm>
          <a:prstGeom prst="rect">
            <a:avLst/>
          </a:prstGeom>
        </p:spPr>
      </p:pic>
      <p:pic>
        <p:nvPicPr>
          <p:cNvPr id="10" name="그림 9" descr="라인, 그래프, 텍스트, 도표이(가) 표시된 사진&#10;&#10;자동 생성된 설명">
            <a:extLst>
              <a:ext uri="{FF2B5EF4-FFF2-40B4-BE49-F238E27FC236}">
                <a16:creationId xmlns:a16="http://schemas.microsoft.com/office/drawing/2014/main" id="{902A7912-4600-D9F9-DE0F-57484F62EB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800" y="2939077"/>
            <a:ext cx="4320000" cy="3291094"/>
          </a:xfrm>
          <a:prstGeom prst="rect">
            <a:avLst/>
          </a:prstGeom>
        </p:spPr>
      </p:pic>
      <p:pic>
        <p:nvPicPr>
          <p:cNvPr id="13" name="그림 12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999E8FD1-A30D-AD5D-0B21-378B8DE3B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5400" y="6283267"/>
            <a:ext cx="4320000" cy="3329111"/>
          </a:xfrm>
          <a:prstGeom prst="rect">
            <a:avLst/>
          </a:prstGeom>
        </p:spPr>
      </p:pic>
      <p:pic>
        <p:nvPicPr>
          <p:cNvPr id="15" name="그림 1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94CA091A-039E-AB6B-A5CD-067B55B341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900" y="2933700"/>
            <a:ext cx="4320000" cy="3296471"/>
          </a:xfrm>
          <a:prstGeom prst="rect">
            <a:avLst/>
          </a:prstGeom>
        </p:spPr>
      </p:pic>
      <p:pic>
        <p:nvPicPr>
          <p:cNvPr id="17" name="그림 16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4AEA4305-00B4-D522-2BE9-C7FDA8BC06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600" y="6315907"/>
            <a:ext cx="4320000" cy="329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98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FCB81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Modeling by Machine Learning</a:t>
              </a:r>
            </a:p>
          </p:txBody>
        </p:sp>
      </p:grp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B35B6C7-F16B-026F-F113-B1682B9F0FB5}"/>
              </a:ext>
            </a:extLst>
          </p:cNvPr>
          <p:cNvSpPr/>
          <p:nvPr/>
        </p:nvSpPr>
        <p:spPr>
          <a:xfrm>
            <a:off x="718457" y="2357199"/>
            <a:ext cx="240574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Train</a:t>
            </a:r>
            <a:endParaRPr kumimoji="1" lang="ko-KR" altLang="en-US" sz="2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2012-2018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9467D29-74BF-F87E-0AE6-A1BA0200D523}"/>
              </a:ext>
            </a:extLst>
          </p:cNvPr>
          <p:cNvSpPr/>
          <p:nvPr/>
        </p:nvSpPr>
        <p:spPr>
          <a:xfrm>
            <a:off x="3276609" y="2357427"/>
            <a:ext cx="1523991" cy="861326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Test</a:t>
            </a:r>
            <a:endParaRPr kumimoji="1" lang="ko-KR" altLang="en-US" sz="2500" b="1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2019-2021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56E23EC-9E18-E456-20D7-5F55047E1CFB}"/>
              </a:ext>
            </a:extLst>
          </p:cNvPr>
          <p:cNvSpPr/>
          <p:nvPr/>
        </p:nvSpPr>
        <p:spPr>
          <a:xfrm>
            <a:off x="727317" y="3343045"/>
            <a:ext cx="407328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Scale</a:t>
            </a:r>
            <a:endParaRPr kumimoji="1" lang="ko-KR" altLang="en-US" sz="2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Standard/</a:t>
            </a:r>
            <a:r>
              <a:rPr lang="en-US" altLang="ko-KR" sz="1500" spc="-150" dirty="0" err="1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MinMax</a:t>
            </a:r>
            <a:endParaRPr lang="en-US" altLang="ko-KR" sz="1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모서리가 둥근 직사각형 5">
            <a:extLst>
              <a:ext uri="{FF2B5EF4-FFF2-40B4-BE49-F238E27FC236}">
                <a16:creationId xmlns:a16="http://schemas.microsoft.com/office/drawing/2014/main" id="{4D8C7B37-3911-7CF2-3DA1-FCF0763ABD46}"/>
              </a:ext>
            </a:extLst>
          </p:cNvPr>
          <p:cNvSpPr/>
          <p:nvPr/>
        </p:nvSpPr>
        <p:spPr>
          <a:xfrm>
            <a:off x="684106" y="4328662"/>
            <a:ext cx="4123751" cy="1550929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EDA / </a:t>
            </a:r>
            <a:r>
              <a:rPr kumimoji="1" lang="ko-KR" altLang="en-US" sz="2500" b="1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변수선정방법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필터기법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T-test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임베디드기법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Lasso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래퍼기법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Stepwise(</a:t>
            </a:r>
            <a:r>
              <a:rPr lang="en-US" altLang="ko-KR" spc="-150" dirty="0" err="1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bwd,fwd</a:t>
            </a:r>
            <a:r>
              <a:rPr lang="en-US" altLang="ko-KR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EB99F3E5-75F7-2DE4-D822-59106EFA0C36}"/>
              </a:ext>
            </a:extLst>
          </p:cNvPr>
          <p:cNvSpPr/>
          <p:nvPr/>
        </p:nvSpPr>
        <p:spPr>
          <a:xfrm>
            <a:off x="5105400" y="2354134"/>
            <a:ext cx="0" cy="7589966"/>
          </a:xfrm>
          <a:prstGeom prst="line">
            <a:avLst/>
          </a:prstGeom>
          <a:ln w="50800" cap="flat">
            <a:solidFill>
              <a:srgbClr val="FCB81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15CEC-CEB6-4227-765B-510F91BB19C3}"/>
              </a:ext>
            </a:extLst>
          </p:cNvPr>
          <p:cNvSpPr txBox="1"/>
          <p:nvPr/>
        </p:nvSpPr>
        <p:spPr>
          <a:xfrm>
            <a:off x="5410200" y="2368136"/>
            <a:ext cx="1203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kumimoji="1" lang="ko-KR" altLang="en-US" sz="2800" b="1" spc="-15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최종변수 상관계수</a:t>
            </a:r>
            <a:endParaRPr lang="en-US" altLang="ko-KR" sz="1400" spc="-3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B98F87-1CC8-20EE-9770-500982DB5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3076766"/>
            <a:ext cx="8198376" cy="687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87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AABD40B-EE47-5035-34E1-520BA6C743F1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B56BFCB6-DC4E-B078-E81C-ED8405944808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FCB81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5" name="TextBox 2">
              <a:extLst>
                <a:ext uri="{FF2B5EF4-FFF2-40B4-BE49-F238E27FC236}">
                  <a16:creationId xmlns:a16="http://schemas.microsoft.com/office/drawing/2014/main" id="{B7B984AF-ADEA-B231-778A-08CC23D4F1D1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Modeling by Machine Learning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EE1804A-739D-BD4A-85F6-65B93352E8A5}"/>
              </a:ext>
            </a:extLst>
          </p:cNvPr>
          <p:cNvGrpSpPr/>
          <p:nvPr/>
        </p:nvGrpSpPr>
        <p:grpSpPr>
          <a:xfrm>
            <a:off x="990606" y="2520722"/>
            <a:ext cx="7647673" cy="7206191"/>
            <a:chOff x="956561" y="3982879"/>
            <a:chExt cx="5137620" cy="41463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334AEB-AC6C-B32B-B757-091C15E1E3BA}"/>
                </a:ext>
              </a:extLst>
            </p:cNvPr>
            <p:cNvSpPr txBox="1"/>
            <p:nvPr/>
          </p:nvSpPr>
          <p:spPr>
            <a:xfrm>
              <a:off x="963386" y="4275183"/>
              <a:ext cx="5130795" cy="4250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penalty='l2’,  dual=False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tol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=0.0001 , C=1.0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fit_intercept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=True ,</a:t>
              </a:r>
            </a:p>
            <a:p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intercept_scaling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=1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class_weight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=None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random_state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=None ,</a:t>
              </a:r>
            </a:p>
            <a:p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 solver='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lbfgs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’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max_iter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=100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multi_class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='auto’ , 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n_jobs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=None , l1_ratio=None </a:t>
              </a:r>
              <a:endPara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4B5DFD-E372-BB09-84BC-1D188D483394}"/>
                </a:ext>
              </a:extLst>
            </p:cNvPr>
            <p:cNvSpPr txBox="1"/>
            <p:nvPr/>
          </p:nvSpPr>
          <p:spPr>
            <a:xfrm>
              <a:off x="963386" y="3982879"/>
              <a:ext cx="2809163" cy="2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pc="-100" dirty="0">
                  <a:solidFill>
                    <a:srgbClr val="2125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Logistic-Regression</a:t>
              </a:r>
              <a:endParaRPr lang="ko-KR" altLang="en-US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B567F4-C090-EE2C-91DC-5DC80504AF73}"/>
                </a:ext>
              </a:extLst>
            </p:cNvPr>
            <p:cNvSpPr txBox="1"/>
            <p:nvPr/>
          </p:nvSpPr>
          <p:spPr>
            <a:xfrm>
              <a:off x="956561" y="4859741"/>
              <a:ext cx="3091977" cy="2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pc="-100" dirty="0">
                  <a:solidFill>
                    <a:srgbClr val="2125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Linear-Discriminant-Analysis</a:t>
              </a:r>
              <a:endParaRPr lang="ko-KR" altLang="en-US" sz="1600" b="1" spc="-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E98A5B-B533-18E6-2AE9-FFEB7ADA1F60}"/>
                </a:ext>
              </a:extLst>
            </p:cNvPr>
            <p:cNvSpPr txBox="1"/>
            <p:nvPr/>
          </p:nvSpPr>
          <p:spPr>
            <a:xfrm>
              <a:off x="963384" y="5879855"/>
              <a:ext cx="5130795" cy="1770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priors=None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var_smoothing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=1e-09</a:t>
              </a:r>
              <a:endPara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0B7545-32DE-444B-A8E5-4E3AC8E14E49}"/>
                </a:ext>
              </a:extLst>
            </p:cNvPr>
            <p:cNvSpPr txBox="1"/>
            <p:nvPr/>
          </p:nvSpPr>
          <p:spPr>
            <a:xfrm>
              <a:off x="963384" y="5598875"/>
              <a:ext cx="1386767" cy="2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pc="-100" dirty="0">
                  <a:solidFill>
                    <a:srgbClr val="2125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Gaussian-NB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3BF9D8-B553-84B4-184C-883528501A5F}"/>
                </a:ext>
              </a:extLst>
            </p:cNvPr>
            <p:cNvSpPr txBox="1"/>
            <p:nvPr/>
          </p:nvSpPr>
          <p:spPr>
            <a:xfrm>
              <a:off x="963383" y="6534288"/>
              <a:ext cx="5130795" cy="6729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n_estimators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=100 ,  criterion='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gini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’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max_depth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=None , </a:t>
              </a:r>
            </a:p>
            <a:p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min_samples_split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=2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min_samples_leaf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=1 , </a:t>
              </a:r>
            </a:p>
            <a:p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max_features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='sqrt’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max_leaf_nodes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=None ,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min_impurity_decrease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=0.0 , </a:t>
              </a:r>
            </a:p>
            <a:p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bootstrap=True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oob_score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=False , 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n_jobs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=None , </a:t>
              </a:r>
            </a:p>
            <a:p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random_state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=None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class_weight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=None</a:t>
              </a:r>
              <a:endPara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B56C26-A93A-51D3-36BC-5F4E92A93593}"/>
                </a:ext>
              </a:extLst>
            </p:cNvPr>
            <p:cNvSpPr txBox="1"/>
            <p:nvPr/>
          </p:nvSpPr>
          <p:spPr>
            <a:xfrm>
              <a:off x="959214" y="6165467"/>
              <a:ext cx="1644934" cy="2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pc="-100" dirty="0">
                  <a:solidFill>
                    <a:srgbClr val="2125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Random-Forest</a:t>
              </a:r>
              <a:endParaRPr lang="ko-KR" altLang="en-US" sz="1600" b="1" spc="-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54759B-61DB-DAA0-B737-2EF603BA3859}"/>
                </a:ext>
              </a:extLst>
            </p:cNvPr>
            <p:cNvSpPr txBox="1"/>
            <p:nvPr/>
          </p:nvSpPr>
          <p:spPr>
            <a:xfrm>
              <a:off x="959214" y="7781301"/>
              <a:ext cx="5130792" cy="3479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latinLnBrk="0">
                <a:lnSpc>
                  <a:spcPct val="107000"/>
                </a:lnSpc>
                <a:spcAft>
                  <a:spcPts val="533"/>
                </a:spcAft>
                <a:buSzPts val="1000"/>
                <a:tabLst>
                  <a:tab pos="304815" algn="l"/>
                </a:tabLst>
              </a:pP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learning_rate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 : 0.3,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n_estimators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 : 100,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max_depth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 : 6,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min_child_weight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 : 1,</a:t>
              </a:r>
            </a:p>
            <a:p>
              <a:pPr latinLnBrk="0">
                <a:lnSpc>
                  <a:spcPct val="107000"/>
                </a:lnSpc>
                <a:spcAft>
                  <a:spcPts val="533"/>
                </a:spcAft>
                <a:buSzPts val="1000"/>
                <a:tabLst>
                  <a:tab pos="304815" algn="l"/>
                </a:tabLst>
              </a:pP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subsample : 1,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colsample_bytree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 : 1</a:t>
              </a:r>
              <a:r>
                <a:rPr lang="en-US" altLang="ko-KR" sz="1400" b="1" kern="1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, 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gamma : 0,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class_weight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 : None</a:t>
              </a:r>
              <a:r>
                <a:rPr lang="en-US" altLang="ko-KR" sz="14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,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7CB8F7-3791-E660-AF0E-89F695DD0CA8}"/>
                </a:ext>
              </a:extLst>
            </p:cNvPr>
            <p:cNvSpPr txBox="1"/>
            <p:nvPr/>
          </p:nvSpPr>
          <p:spPr>
            <a:xfrm>
              <a:off x="995987" y="7444720"/>
              <a:ext cx="1608159" cy="238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07000"/>
                </a:lnSpc>
                <a:spcAft>
                  <a:spcPts val="533"/>
                </a:spcAft>
              </a:pPr>
              <a:r>
                <a:rPr lang="en-US" altLang="ko-KR" sz="1600" b="1" kern="100" dirty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XGB-Classifier</a:t>
              </a:r>
              <a:endParaRPr lang="ko-KR" altLang="ko-KR" sz="1600" b="1" kern="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B3A482-F1F0-E4FE-63AD-6956210D1C44}"/>
                </a:ext>
              </a:extLst>
            </p:cNvPr>
            <p:cNvSpPr txBox="1"/>
            <p:nvPr/>
          </p:nvSpPr>
          <p:spPr>
            <a:xfrm>
              <a:off x="959211" y="5180607"/>
              <a:ext cx="5130795" cy="301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solver='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svd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’ , shrinkage=None , priors=None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n_components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=None ,</a:t>
              </a:r>
            </a:p>
            <a:p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store_covariance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=False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tol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=0.0001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covariance_estimator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=None</a:t>
              </a:r>
              <a:endPara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967E07B-20B4-D5A3-1618-860AD7A1FD93}"/>
              </a:ext>
            </a:extLst>
          </p:cNvPr>
          <p:cNvSpPr txBox="1"/>
          <p:nvPr/>
        </p:nvSpPr>
        <p:spPr>
          <a:xfrm>
            <a:off x="616660" y="1870374"/>
            <a:ext cx="78485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kumimoji="1" lang="en-US" altLang="ko-KR" sz="25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Hyper-Parameter </a:t>
            </a:r>
            <a:r>
              <a:rPr kumimoji="1" lang="ko-KR" altLang="en-US" sz="25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기본값</a:t>
            </a:r>
            <a:endParaRPr lang="en-US" altLang="ko-KR" sz="25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4" name="AutoShape 3">
            <a:extLst>
              <a:ext uri="{FF2B5EF4-FFF2-40B4-BE49-F238E27FC236}">
                <a16:creationId xmlns:a16="http://schemas.microsoft.com/office/drawing/2014/main" id="{21BA5AC0-6F3E-9F96-C01E-5F24EE03495C}"/>
              </a:ext>
            </a:extLst>
          </p:cNvPr>
          <p:cNvSpPr/>
          <p:nvPr/>
        </p:nvSpPr>
        <p:spPr>
          <a:xfrm flipH="1">
            <a:off x="9143999" y="1704798"/>
            <a:ext cx="0" cy="8582201"/>
          </a:xfrm>
          <a:prstGeom prst="line">
            <a:avLst/>
          </a:prstGeom>
          <a:ln w="50800" cap="flat">
            <a:solidFill>
              <a:srgbClr val="FCB81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413813-54BA-F931-DB05-1AA99ED9BDA6}"/>
              </a:ext>
            </a:extLst>
          </p:cNvPr>
          <p:cNvSpPr txBox="1"/>
          <p:nvPr/>
        </p:nvSpPr>
        <p:spPr>
          <a:xfrm>
            <a:off x="9601193" y="1870374"/>
            <a:ext cx="78485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kumimoji="1" lang="en-US" altLang="ko-KR" sz="25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Hyper-Parameter </a:t>
            </a:r>
            <a:r>
              <a:rPr kumimoji="1" lang="ko-KR" altLang="en-US" sz="2500" b="1" spc="-1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조정값</a:t>
            </a:r>
            <a:r>
              <a:rPr kumimoji="1" lang="en-US" altLang="ko-KR" sz="25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25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5FCBCED-4B12-64BF-D233-93729D64686F}"/>
              </a:ext>
            </a:extLst>
          </p:cNvPr>
          <p:cNvGrpSpPr/>
          <p:nvPr/>
        </p:nvGrpSpPr>
        <p:grpSpPr>
          <a:xfrm>
            <a:off x="9649721" y="2520722"/>
            <a:ext cx="7694523" cy="7252556"/>
            <a:chOff x="956561" y="3982879"/>
            <a:chExt cx="5169093" cy="408953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FCF6FC-0788-64F0-5B06-F13D0CF7E0FB}"/>
                </a:ext>
              </a:extLst>
            </p:cNvPr>
            <p:cNvSpPr txBox="1"/>
            <p:nvPr/>
          </p:nvSpPr>
          <p:spPr>
            <a:xfrm>
              <a:off x="963386" y="4279436"/>
              <a:ext cx="5130795" cy="4165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C=0.005,max_iter=100,penalty='l2',solver=‘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liblinear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',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random_state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=1,</a:t>
              </a:r>
            </a:p>
            <a:p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 </a:t>
              </a:r>
            </a:p>
            <a:p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fit_intercept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=True</a:t>
              </a:r>
              <a:endPara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78A486F-7E85-8BAB-8EF9-64474F1E73EC}"/>
                </a:ext>
              </a:extLst>
            </p:cNvPr>
            <p:cNvSpPr txBox="1"/>
            <p:nvPr/>
          </p:nvSpPr>
          <p:spPr>
            <a:xfrm>
              <a:off x="963386" y="3982879"/>
              <a:ext cx="2809163" cy="2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pc="-100" dirty="0">
                  <a:solidFill>
                    <a:srgbClr val="2125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Logistic-Regression</a:t>
              </a:r>
              <a:endParaRPr lang="ko-KR" altLang="en-US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45C462-B95B-38A8-3E47-39DD49B9AC70}"/>
                </a:ext>
              </a:extLst>
            </p:cNvPr>
            <p:cNvSpPr txBox="1"/>
            <p:nvPr/>
          </p:nvSpPr>
          <p:spPr>
            <a:xfrm>
              <a:off x="956561" y="4859741"/>
              <a:ext cx="3091977" cy="2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pc="-100" dirty="0">
                  <a:solidFill>
                    <a:srgbClr val="2125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Linear-Discriminant-Analysis</a:t>
              </a:r>
              <a:endParaRPr lang="ko-KR" altLang="en-US" sz="1600" b="1" spc="-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6A87B0-DDB9-514B-7ADF-D88277D26C7C}"/>
                </a:ext>
              </a:extLst>
            </p:cNvPr>
            <p:cNvSpPr txBox="1"/>
            <p:nvPr/>
          </p:nvSpPr>
          <p:spPr>
            <a:xfrm>
              <a:off x="963384" y="5881627"/>
              <a:ext cx="5130795" cy="1735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priors=[0.9619025629184945, 0.038097437081505425</a:t>
              </a:r>
              <a:r>
                <a:rPr lang="en-US" altLang="ko-KR" sz="1400" kern="0" dirty="0"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]</a:t>
              </a:r>
              <a:endPara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1F24B4-E678-5781-8FED-09977725A623}"/>
                </a:ext>
              </a:extLst>
            </p:cNvPr>
            <p:cNvSpPr txBox="1"/>
            <p:nvPr/>
          </p:nvSpPr>
          <p:spPr>
            <a:xfrm>
              <a:off x="963384" y="5598875"/>
              <a:ext cx="1386767" cy="2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pc="-100" dirty="0">
                  <a:solidFill>
                    <a:srgbClr val="2125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Gaussian-NB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A930637-A328-6C63-AA5C-1E545C17ECFA}"/>
                </a:ext>
              </a:extLst>
            </p:cNvPr>
            <p:cNvSpPr txBox="1"/>
            <p:nvPr/>
          </p:nvSpPr>
          <p:spPr>
            <a:xfrm>
              <a:off x="963383" y="6516548"/>
              <a:ext cx="5130795" cy="4569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latinLnBrk="0">
                <a:lnSpc>
                  <a:spcPts val="950"/>
                </a:lnSpc>
                <a:spcAft>
                  <a:spcPts val="533"/>
                </a:spcAft>
              </a:pPr>
              <a:endParaRPr lang="en-US" altLang="ko-KR" sz="1400" b="1" kern="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endParaRPr>
            </a:p>
            <a:p>
              <a:pPr latinLnBrk="0">
                <a:lnSpc>
                  <a:spcPts val="950"/>
                </a:lnSpc>
                <a:spcAft>
                  <a:spcPts val="533"/>
                </a:spcAft>
              </a:pP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class_weight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 = None,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max_depth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 = 10,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max_features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 = 'sqrt',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min_samples_leaf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 = 1,</a:t>
              </a:r>
            </a:p>
            <a:p>
              <a:pPr latinLnBrk="0">
                <a:lnSpc>
                  <a:spcPts val="950"/>
                </a:lnSpc>
                <a:spcAft>
                  <a:spcPts val="533"/>
                </a:spcAft>
              </a:pPr>
              <a:endParaRPr lang="en-US" altLang="ko-KR" sz="1400" b="1" kern="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endParaRPr>
            </a:p>
            <a:p>
              <a:pPr latinLnBrk="0">
                <a:lnSpc>
                  <a:spcPts val="950"/>
                </a:lnSpc>
                <a:spcAft>
                  <a:spcPts val="533"/>
                </a:spcAft>
              </a:pP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min_samples_split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 = 5,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n_estimators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 = 50</a:t>
              </a:r>
              <a:endParaRPr lang="en-US" altLang="ko-KR" sz="1400" b="1" kern="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4880BDF-F1BE-AA43-24D6-5433983C7238}"/>
                </a:ext>
              </a:extLst>
            </p:cNvPr>
            <p:cNvSpPr txBox="1"/>
            <p:nvPr/>
          </p:nvSpPr>
          <p:spPr>
            <a:xfrm>
              <a:off x="959214" y="6165467"/>
              <a:ext cx="1644934" cy="2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pc="-100" dirty="0">
                  <a:solidFill>
                    <a:srgbClr val="2125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Random-Forest</a:t>
              </a:r>
              <a:endParaRPr lang="ko-KR" altLang="en-US" sz="1600" b="1" spc="-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61DC39-E992-D22F-36FC-CF5B636CEFAC}"/>
                </a:ext>
              </a:extLst>
            </p:cNvPr>
            <p:cNvSpPr txBox="1"/>
            <p:nvPr/>
          </p:nvSpPr>
          <p:spPr>
            <a:xfrm>
              <a:off x="994862" y="7637607"/>
              <a:ext cx="5130792" cy="4348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07000"/>
                </a:lnSpc>
                <a:spcAft>
                  <a:spcPts val="533"/>
                </a:spcAft>
                <a:buSzPts val="1000"/>
                <a:tabLst>
                  <a:tab pos="304815" algn="l"/>
                </a:tabLst>
              </a:pP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class_weight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 = '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balanced_subsample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',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colsample_bytree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 = 0.9, gamma = 0,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learning_rate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 = 0.01,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max_depth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 = 15,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min_child_weight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 = 1,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n_estimators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 = 100, subsample = 0.9</a:t>
              </a:r>
              <a:endPara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3DF512D-4898-E676-25F9-C66206F99F48}"/>
                </a:ext>
              </a:extLst>
            </p:cNvPr>
            <p:cNvSpPr txBox="1"/>
            <p:nvPr/>
          </p:nvSpPr>
          <p:spPr>
            <a:xfrm>
              <a:off x="963383" y="7280202"/>
              <a:ext cx="1608159" cy="238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07000"/>
                </a:lnSpc>
                <a:spcAft>
                  <a:spcPts val="533"/>
                </a:spcAft>
              </a:pPr>
              <a:r>
                <a:rPr lang="en-US" altLang="ko-KR" sz="1600" b="1" kern="100" dirty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XGB-Classifier</a:t>
              </a:r>
              <a:endParaRPr lang="ko-KR" altLang="ko-KR" sz="1600" b="1" kern="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468EE37-5089-AADD-668E-0A6437210ED5}"/>
                </a:ext>
              </a:extLst>
            </p:cNvPr>
            <p:cNvSpPr txBox="1"/>
            <p:nvPr/>
          </p:nvSpPr>
          <p:spPr>
            <a:xfrm>
              <a:off x="959211" y="5183619"/>
              <a:ext cx="5130795" cy="2950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'priors= [0.9619025629184945, 0.038097437081505425], shrinkage = 'auto’, </a:t>
              </a:r>
            </a:p>
            <a:p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solver = '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lsqr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'</a:t>
              </a:r>
              <a:endPara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F4FCF01-0F58-D917-9850-84F6CCABCEBC}"/>
              </a:ext>
            </a:extLst>
          </p:cNvPr>
          <p:cNvSpPr/>
          <p:nvPr/>
        </p:nvSpPr>
        <p:spPr>
          <a:xfrm>
            <a:off x="9142186" y="-22082"/>
            <a:ext cx="9134926" cy="10287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FBD47-9C76-FC94-360F-D16E2BE2151E}"/>
              </a:ext>
            </a:extLst>
          </p:cNvPr>
          <p:cNvSpPr txBox="1"/>
          <p:nvPr/>
        </p:nvSpPr>
        <p:spPr>
          <a:xfrm>
            <a:off x="9455302" y="3102745"/>
            <a:ext cx="959404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Medium" panose="02000603000000020004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cv = </a:t>
            </a:r>
            <a:r>
              <a:rPr lang="en-US" altLang="ko-KR" sz="24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StratifiedKFold</a:t>
            </a:r>
            <a:endParaRPr lang="en-US" altLang="ko-KR" sz="2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Pretendard Medium" panose="02000603000000020004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(</a:t>
            </a:r>
            <a:r>
              <a:rPr lang="en-US" altLang="ko-KR" sz="24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n_splits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=5, shuffle=True, </a:t>
            </a:r>
            <a:r>
              <a:rPr lang="en-US" altLang="ko-KR" sz="24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random_state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=1)</a:t>
            </a:r>
          </a:p>
          <a:p>
            <a:endParaRPr lang="en-US" altLang="ko-KR" sz="2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Pretendard Medium" panose="02000603000000020004" pitchFamily="50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Pretendard Medium" panose="02000603000000020004" pitchFamily="50" charset="-127"/>
            </a:endParaRPr>
          </a:p>
          <a:p>
            <a:r>
              <a:rPr lang="en-US" altLang="ko-KR" sz="24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GridSearchCV</a:t>
            </a:r>
            <a:endParaRPr lang="en-US" altLang="ko-KR" sz="2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Pretendard Medium" panose="02000603000000020004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(</a:t>
            </a:r>
            <a:r>
              <a:rPr lang="en-US" altLang="ko-KR" sz="24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model,n_jobs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=1,scoring='f1',cv=</a:t>
            </a:r>
            <a:r>
              <a:rPr lang="en-US" altLang="ko-KR" sz="24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cv,param_grid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=param,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refit=True)</a:t>
            </a:r>
            <a:endParaRPr lang="ko-KR" altLang="en-US" sz="2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297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AABD40B-EE47-5035-34E1-520BA6C743F1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B56BFCB6-DC4E-B078-E81C-ED8405944808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FCB81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5" name="TextBox 2">
              <a:extLst>
                <a:ext uri="{FF2B5EF4-FFF2-40B4-BE49-F238E27FC236}">
                  <a16:creationId xmlns:a16="http://schemas.microsoft.com/office/drawing/2014/main" id="{B7B984AF-ADEA-B231-778A-08CC23D4F1D1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Modeling by Machine Learning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EE1804A-739D-BD4A-85F6-65B93352E8A5}"/>
              </a:ext>
            </a:extLst>
          </p:cNvPr>
          <p:cNvGrpSpPr/>
          <p:nvPr/>
        </p:nvGrpSpPr>
        <p:grpSpPr>
          <a:xfrm>
            <a:off x="990606" y="2520722"/>
            <a:ext cx="7647673" cy="7206191"/>
            <a:chOff x="956561" y="3982879"/>
            <a:chExt cx="5137620" cy="41463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334AEB-AC6C-B32B-B757-091C15E1E3BA}"/>
                </a:ext>
              </a:extLst>
            </p:cNvPr>
            <p:cNvSpPr txBox="1"/>
            <p:nvPr/>
          </p:nvSpPr>
          <p:spPr>
            <a:xfrm>
              <a:off x="963386" y="4275183"/>
              <a:ext cx="5130795" cy="4250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penalty='l2’,  dual=False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tol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=0.0001 , C=1.0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fit_intercept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=True ,</a:t>
              </a:r>
            </a:p>
            <a:p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intercept_scaling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=1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class_weight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=None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random_state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=None ,</a:t>
              </a:r>
            </a:p>
            <a:p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 solver='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lbfgs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’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max_iter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=100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multi_class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='auto’ , 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n_jobs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=None , l1_ratio=None </a:t>
              </a:r>
              <a:endPara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4B5DFD-E372-BB09-84BC-1D188D483394}"/>
                </a:ext>
              </a:extLst>
            </p:cNvPr>
            <p:cNvSpPr txBox="1"/>
            <p:nvPr/>
          </p:nvSpPr>
          <p:spPr>
            <a:xfrm>
              <a:off x="963386" y="3982879"/>
              <a:ext cx="2809163" cy="2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pc="-100" dirty="0">
                  <a:solidFill>
                    <a:srgbClr val="2125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Logistic-Regression</a:t>
              </a:r>
              <a:endParaRPr lang="ko-KR" altLang="en-US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B567F4-C090-EE2C-91DC-5DC80504AF73}"/>
                </a:ext>
              </a:extLst>
            </p:cNvPr>
            <p:cNvSpPr txBox="1"/>
            <p:nvPr/>
          </p:nvSpPr>
          <p:spPr>
            <a:xfrm>
              <a:off x="956561" y="4859741"/>
              <a:ext cx="3091977" cy="2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pc="-100" dirty="0">
                  <a:solidFill>
                    <a:srgbClr val="2125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Linear-Discriminant-Analysis</a:t>
              </a:r>
              <a:endParaRPr lang="ko-KR" altLang="en-US" sz="1600" b="1" spc="-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E98A5B-B533-18E6-2AE9-FFEB7ADA1F60}"/>
                </a:ext>
              </a:extLst>
            </p:cNvPr>
            <p:cNvSpPr txBox="1"/>
            <p:nvPr/>
          </p:nvSpPr>
          <p:spPr>
            <a:xfrm>
              <a:off x="963384" y="5879855"/>
              <a:ext cx="5130795" cy="1770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priors=None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var_smoothing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=1e-09</a:t>
              </a:r>
              <a:endPara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0B7545-32DE-444B-A8E5-4E3AC8E14E49}"/>
                </a:ext>
              </a:extLst>
            </p:cNvPr>
            <p:cNvSpPr txBox="1"/>
            <p:nvPr/>
          </p:nvSpPr>
          <p:spPr>
            <a:xfrm>
              <a:off x="963384" y="5598875"/>
              <a:ext cx="1386767" cy="2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pc="-100" dirty="0">
                  <a:solidFill>
                    <a:srgbClr val="2125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Gaussian-NB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3BF9D8-B553-84B4-184C-883528501A5F}"/>
                </a:ext>
              </a:extLst>
            </p:cNvPr>
            <p:cNvSpPr txBox="1"/>
            <p:nvPr/>
          </p:nvSpPr>
          <p:spPr>
            <a:xfrm>
              <a:off x="963383" y="6534288"/>
              <a:ext cx="5130795" cy="6729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n_estimators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=100 ,  criterion='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gini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’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max_depth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=None , </a:t>
              </a:r>
            </a:p>
            <a:p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min_samples_split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=2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min_samples_leaf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=1 , </a:t>
              </a:r>
            </a:p>
            <a:p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max_features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='sqrt’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max_leaf_nodes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=None ,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min_impurity_decrease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=0.0 , </a:t>
              </a:r>
            </a:p>
            <a:p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bootstrap=True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oob_score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=False , 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n_jobs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=None , </a:t>
              </a:r>
            </a:p>
            <a:p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random_state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=None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class_weight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=None</a:t>
              </a:r>
              <a:endPara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B56C26-A93A-51D3-36BC-5F4E92A93593}"/>
                </a:ext>
              </a:extLst>
            </p:cNvPr>
            <p:cNvSpPr txBox="1"/>
            <p:nvPr/>
          </p:nvSpPr>
          <p:spPr>
            <a:xfrm>
              <a:off x="959214" y="6165467"/>
              <a:ext cx="1644934" cy="2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pc="-100" dirty="0">
                  <a:solidFill>
                    <a:srgbClr val="2125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Random-Forest</a:t>
              </a:r>
              <a:endParaRPr lang="ko-KR" altLang="en-US" sz="1600" b="1" spc="-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54759B-61DB-DAA0-B737-2EF603BA3859}"/>
                </a:ext>
              </a:extLst>
            </p:cNvPr>
            <p:cNvSpPr txBox="1"/>
            <p:nvPr/>
          </p:nvSpPr>
          <p:spPr>
            <a:xfrm>
              <a:off x="959214" y="7781301"/>
              <a:ext cx="5130792" cy="3479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latinLnBrk="0">
                <a:lnSpc>
                  <a:spcPct val="107000"/>
                </a:lnSpc>
                <a:spcAft>
                  <a:spcPts val="533"/>
                </a:spcAft>
                <a:buSzPts val="1000"/>
                <a:tabLst>
                  <a:tab pos="304815" algn="l"/>
                </a:tabLst>
              </a:pP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learning_rate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 : 0.3,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n_estimators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 : 100,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max_depth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 : 6,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min_child_weight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 : 1,</a:t>
              </a:r>
            </a:p>
            <a:p>
              <a:pPr latinLnBrk="0">
                <a:lnSpc>
                  <a:spcPct val="107000"/>
                </a:lnSpc>
                <a:spcAft>
                  <a:spcPts val="533"/>
                </a:spcAft>
                <a:buSzPts val="1000"/>
                <a:tabLst>
                  <a:tab pos="304815" algn="l"/>
                </a:tabLst>
              </a:pP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subsample : 1,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colsample_bytree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 : 1</a:t>
              </a:r>
              <a:r>
                <a:rPr lang="en-US" altLang="ko-KR" sz="1400" b="1" kern="1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, 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gamma : 0,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class_weight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 : None</a:t>
              </a:r>
              <a:r>
                <a:rPr lang="en-US" altLang="ko-KR" sz="14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,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7CB8F7-3791-E660-AF0E-89F695DD0CA8}"/>
                </a:ext>
              </a:extLst>
            </p:cNvPr>
            <p:cNvSpPr txBox="1"/>
            <p:nvPr/>
          </p:nvSpPr>
          <p:spPr>
            <a:xfrm>
              <a:off x="995987" y="7444720"/>
              <a:ext cx="1608159" cy="238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07000"/>
                </a:lnSpc>
                <a:spcAft>
                  <a:spcPts val="533"/>
                </a:spcAft>
              </a:pPr>
              <a:r>
                <a:rPr lang="en-US" altLang="ko-KR" sz="1600" b="1" kern="100" dirty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XGB-Classifier</a:t>
              </a:r>
              <a:endParaRPr lang="ko-KR" altLang="ko-KR" sz="1600" b="1" kern="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B3A482-F1F0-E4FE-63AD-6956210D1C44}"/>
                </a:ext>
              </a:extLst>
            </p:cNvPr>
            <p:cNvSpPr txBox="1"/>
            <p:nvPr/>
          </p:nvSpPr>
          <p:spPr>
            <a:xfrm>
              <a:off x="959211" y="5180607"/>
              <a:ext cx="5130795" cy="301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solver='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svd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’ , shrinkage=None , priors=None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n_components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=None ,</a:t>
              </a:r>
            </a:p>
            <a:p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store_covariance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=False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tol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=0.0001 , </a:t>
              </a:r>
              <a:r>
                <a:rPr lang="en-US" altLang="ko-KR" sz="1400" b="1" dirty="0" err="1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covariance_estimator</a:t>
              </a:r>
              <a:r>
                <a:rPr lang="en-US" altLang="ko-KR" sz="1400" b="1" dirty="0">
                  <a:solidFill>
                    <a:srgbClr val="21252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=None</a:t>
              </a:r>
              <a:endPara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967E07B-20B4-D5A3-1618-860AD7A1FD93}"/>
              </a:ext>
            </a:extLst>
          </p:cNvPr>
          <p:cNvSpPr txBox="1"/>
          <p:nvPr/>
        </p:nvSpPr>
        <p:spPr>
          <a:xfrm>
            <a:off x="616660" y="1870374"/>
            <a:ext cx="78485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kumimoji="1" lang="en-US" altLang="ko-KR" sz="25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Hyper-Parameter </a:t>
            </a:r>
            <a:r>
              <a:rPr kumimoji="1" lang="ko-KR" altLang="en-US" sz="25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기본값</a:t>
            </a:r>
            <a:endParaRPr lang="en-US" altLang="ko-KR" sz="25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4" name="AutoShape 3">
            <a:extLst>
              <a:ext uri="{FF2B5EF4-FFF2-40B4-BE49-F238E27FC236}">
                <a16:creationId xmlns:a16="http://schemas.microsoft.com/office/drawing/2014/main" id="{21BA5AC0-6F3E-9F96-C01E-5F24EE03495C}"/>
              </a:ext>
            </a:extLst>
          </p:cNvPr>
          <p:cNvSpPr/>
          <p:nvPr/>
        </p:nvSpPr>
        <p:spPr>
          <a:xfrm flipH="1">
            <a:off x="9143999" y="1704798"/>
            <a:ext cx="0" cy="8582201"/>
          </a:xfrm>
          <a:prstGeom prst="line">
            <a:avLst/>
          </a:prstGeom>
          <a:ln w="50800" cap="flat">
            <a:solidFill>
              <a:srgbClr val="FCB81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413813-54BA-F931-DB05-1AA99ED9BDA6}"/>
              </a:ext>
            </a:extLst>
          </p:cNvPr>
          <p:cNvSpPr txBox="1"/>
          <p:nvPr/>
        </p:nvSpPr>
        <p:spPr>
          <a:xfrm>
            <a:off x="9601193" y="1870374"/>
            <a:ext cx="78485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kumimoji="1" lang="en-US" altLang="ko-KR" sz="25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Hyper-Parameter </a:t>
            </a:r>
            <a:r>
              <a:rPr kumimoji="1" lang="ko-KR" altLang="en-US" sz="2500" b="1" spc="-1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조정값</a:t>
            </a:r>
            <a:r>
              <a:rPr kumimoji="1" lang="en-US" altLang="ko-KR" sz="25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25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5FCBCED-4B12-64BF-D233-93729D64686F}"/>
              </a:ext>
            </a:extLst>
          </p:cNvPr>
          <p:cNvGrpSpPr/>
          <p:nvPr/>
        </p:nvGrpSpPr>
        <p:grpSpPr>
          <a:xfrm>
            <a:off x="9649721" y="2520722"/>
            <a:ext cx="7694523" cy="7137300"/>
            <a:chOff x="956561" y="3982879"/>
            <a:chExt cx="5169093" cy="402454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FCF6FC-0788-64F0-5B06-F13D0CF7E0FB}"/>
                </a:ext>
              </a:extLst>
            </p:cNvPr>
            <p:cNvSpPr txBox="1"/>
            <p:nvPr/>
          </p:nvSpPr>
          <p:spPr>
            <a:xfrm>
              <a:off x="963386" y="4400919"/>
              <a:ext cx="5130795" cy="1735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C=0.5,max_iter=100,penalty='l2',solver='saga',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random_state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=1</a:t>
              </a:r>
              <a:endPara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78A486F-7E85-8BAB-8EF9-64474F1E73EC}"/>
                </a:ext>
              </a:extLst>
            </p:cNvPr>
            <p:cNvSpPr txBox="1"/>
            <p:nvPr/>
          </p:nvSpPr>
          <p:spPr>
            <a:xfrm>
              <a:off x="963386" y="3982879"/>
              <a:ext cx="2809163" cy="2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pc="-100" dirty="0">
                  <a:solidFill>
                    <a:srgbClr val="2125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Logistic-Regression</a:t>
              </a:r>
              <a:endParaRPr lang="ko-KR" altLang="en-US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45C462-B95B-38A8-3E47-39DD49B9AC70}"/>
                </a:ext>
              </a:extLst>
            </p:cNvPr>
            <p:cNvSpPr txBox="1"/>
            <p:nvPr/>
          </p:nvSpPr>
          <p:spPr>
            <a:xfrm>
              <a:off x="956561" y="4859741"/>
              <a:ext cx="3091977" cy="2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pc="-100" dirty="0">
                  <a:solidFill>
                    <a:srgbClr val="2125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Linear-Discriminant-Analysis</a:t>
              </a:r>
              <a:endParaRPr lang="ko-KR" altLang="en-US" sz="1600" b="1" spc="-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6A87B0-DDB9-514B-7ADF-D88277D26C7C}"/>
                </a:ext>
              </a:extLst>
            </p:cNvPr>
            <p:cNvSpPr txBox="1"/>
            <p:nvPr/>
          </p:nvSpPr>
          <p:spPr>
            <a:xfrm>
              <a:off x="963384" y="5881627"/>
              <a:ext cx="5130795" cy="1735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priors=[0.9669206094627105, 0.0330793905372895]</a:t>
              </a:r>
              <a:endPara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1F24B4-E678-5781-8FED-09977725A623}"/>
                </a:ext>
              </a:extLst>
            </p:cNvPr>
            <p:cNvSpPr txBox="1"/>
            <p:nvPr/>
          </p:nvSpPr>
          <p:spPr>
            <a:xfrm>
              <a:off x="963384" y="5598875"/>
              <a:ext cx="1386767" cy="2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pc="-100" dirty="0">
                  <a:solidFill>
                    <a:srgbClr val="2125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Gaussian-NB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A930637-A328-6C63-AA5C-1E545C17ECFA}"/>
                </a:ext>
              </a:extLst>
            </p:cNvPr>
            <p:cNvSpPr txBox="1"/>
            <p:nvPr/>
          </p:nvSpPr>
          <p:spPr>
            <a:xfrm>
              <a:off x="963383" y="6570782"/>
              <a:ext cx="5130795" cy="34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latinLnBrk="0">
                <a:lnSpc>
                  <a:spcPts val="950"/>
                </a:lnSpc>
                <a:spcAft>
                  <a:spcPts val="533"/>
                </a:spcAft>
              </a:pP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random_state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=1,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max_depth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=10,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min_samples_leaf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 1,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min_samples_split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 1,</a:t>
              </a:r>
            </a:p>
            <a:p>
              <a:pPr latinLnBrk="0">
                <a:lnSpc>
                  <a:spcPts val="950"/>
                </a:lnSpc>
                <a:spcAft>
                  <a:spcPts val="533"/>
                </a:spcAft>
              </a:pPr>
              <a:endParaRPr lang="en-US" altLang="ko-KR" sz="1400" b="1" kern="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endParaRPr>
            </a:p>
            <a:p>
              <a:pPr latinLnBrk="0">
                <a:lnSpc>
                  <a:spcPts val="950"/>
                </a:lnSpc>
                <a:spcAft>
                  <a:spcPts val="533"/>
                </a:spcAft>
              </a:pP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n_estimators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 100</a:t>
              </a:r>
              <a:endParaRPr lang="en-US" altLang="ko-KR" sz="1400" b="1" kern="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4880BDF-F1BE-AA43-24D6-5433983C7238}"/>
                </a:ext>
              </a:extLst>
            </p:cNvPr>
            <p:cNvSpPr txBox="1"/>
            <p:nvPr/>
          </p:nvSpPr>
          <p:spPr>
            <a:xfrm>
              <a:off x="959214" y="6165467"/>
              <a:ext cx="1644934" cy="2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pc="-100" dirty="0">
                  <a:solidFill>
                    <a:srgbClr val="2125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Random-Forest</a:t>
              </a:r>
              <a:endParaRPr lang="ko-KR" altLang="en-US" sz="1600" b="1" spc="-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61DC39-E992-D22F-36FC-CF5B636CEFAC}"/>
                </a:ext>
              </a:extLst>
            </p:cNvPr>
            <p:cNvSpPr txBox="1"/>
            <p:nvPr/>
          </p:nvSpPr>
          <p:spPr>
            <a:xfrm>
              <a:off x="994862" y="7702597"/>
              <a:ext cx="5130792" cy="304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07000"/>
                </a:lnSpc>
                <a:spcAft>
                  <a:spcPts val="533"/>
                </a:spcAft>
                <a:buSzPts val="1000"/>
                <a:tabLst>
                  <a:tab pos="304815" algn="l"/>
                </a:tabLst>
              </a:pP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random_state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=1,colsample_bytree= 0.7, gamma= 0,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learning_rate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 0.1,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max_depth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=10,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min_child_weight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 1,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n_estimators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 100, subsample= 0.7</a:t>
              </a:r>
              <a:endPara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3DF512D-4898-E676-25F9-C66206F99F48}"/>
                </a:ext>
              </a:extLst>
            </p:cNvPr>
            <p:cNvSpPr txBox="1"/>
            <p:nvPr/>
          </p:nvSpPr>
          <p:spPr>
            <a:xfrm>
              <a:off x="963383" y="7280202"/>
              <a:ext cx="1608159" cy="238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07000"/>
                </a:lnSpc>
                <a:spcAft>
                  <a:spcPts val="533"/>
                </a:spcAft>
              </a:pPr>
              <a:r>
                <a:rPr lang="en-US" altLang="ko-KR" sz="1600" b="1" kern="100" dirty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XGB-Classifier</a:t>
              </a:r>
              <a:endParaRPr lang="ko-KR" altLang="ko-KR" sz="1600" b="1" kern="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468EE37-5089-AADD-668E-0A6437210ED5}"/>
                </a:ext>
              </a:extLst>
            </p:cNvPr>
            <p:cNvSpPr txBox="1"/>
            <p:nvPr/>
          </p:nvSpPr>
          <p:spPr>
            <a:xfrm>
              <a:off x="959211" y="5183619"/>
              <a:ext cx="5130795" cy="2950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priors=[0.9669206094627105, 0.0330793905372895], solver='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lsqr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’, shrinkage= 'auto'</a:t>
              </a:r>
              <a:endPara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F4FCF01-0F58-D917-9850-84F6CCABCEBC}"/>
              </a:ext>
            </a:extLst>
          </p:cNvPr>
          <p:cNvSpPr/>
          <p:nvPr/>
        </p:nvSpPr>
        <p:spPr>
          <a:xfrm>
            <a:off x="9074" y="-17964"/>
            <a:ext cx="9134926" cy="10287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58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FCB81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Modeling by Machine Learning</a:t>
              </a:r>
            </a:p>
          </p:txBody>
        </p:sp>
      </p:grp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24C8950-5A0C-F0DA-0627-1CC70377C3A6}"/>
              </a:ext>
            </a:extLst>
          </p:cNvPr>
          <p:cNvSpPr/>
          <p:nvPr/>
        </p:nvSpPr>
        <p:spPr>
          <a:xfrm>
            <a:off x="685802" y="6040066"/>
            <a:ext cx="4114800" cy="1694234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b="1" spc="-30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성능평가</a:t>
            </a:r>
            <a:r>
              <a:rPr kumimoji="1" lang="en-US" altLang="ko-KR" sz="2500" b="1" spc="-30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R" altLang="en-US" sz="2500" b="1" spc="-30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및 </a:t>
            </a:r>
            <a:r>
              <a:rPr kumimoji="1" lang="en-US" altLang="ko-KR" sz="2500" b="1" spc="-30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Parameter </a:t>
            </a:r>
            <a:r>
              <a:rPr kumimoji="1" lang="ko-KR" altLang="en-US" sz="2500" b="1" spc="-30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조정</a:t>
            </a:r>
            <a:endParaRPr kumimoji="1" lang="en-US" altLang="ko-KR" sz="2500" b="1" spc="-30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R" sz="2500" spc="-30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[</a:t>
            </a:r>
            <a:r>
              <a:rPr kumimoji="1" lang="en-US" altLang="ko-KR" sz="2000" spc="-30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Confusion Matrix</a:t>
            </a:r>
            <a:r>
              <a:rPr kumimoji="1" lang="ko-KR" altLang="en-US" sz="2000" spc="-30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기반</a:t>
            </a:r>
            <a:r>
              <a:rPr kumimoji="1" lang="en-US" altLang="ko-KR" sz="2000" spc="-30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]</a:t>
            </a:r>
            <a:endParaRPr kumimoji="1" lang="ko-KR" altLang="en-US" sz="2000" spc="-300" dirty="0">
              <a:solidFill>
                <a:schemeClr val="tx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accent6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Accuracy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accent6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Precision, Recall, F1 Score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accent6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ROC AUC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3E63466C-A0E1-4606-305E-CB7C8A858D6A}"/>
              </a:ext>
            </a:extLst>
          </p:cNvPr>
          <p:cNvGrpSpPr/>
          <p:nvPr/>
        </p:nvGrpSpPr>
        <p:grpSpPr>
          <a:xfrm>
            <a:off x="10224942" y="786796"/>
            <a:ext cx="5016851" cy="4377177"/>
            <a:chOff x="8671525" y="1937345"/>
            <a:chExt cx="3670645" cy="320261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72FD0DC-D604-1B22-C6B9-1BBD383FE435}"/>
                </a:ext>
              </a:extLst>
            </p:cNvPr>
            <p:cNvGrpSpPr/>
            <p:nvPr/>
          </p:nvGrpSpPr>
          <p:grpSpPr>
            <a:xfrm>
              <a:off x="9264994" y="2407450"/>
              <a:ext cx="3077176" cy="2732514"/>
              <a:chOff x="14097000" y="3588573"/>
              <a:chExt cx="3223352" cy="3205310"/>
            </a:xfrm>
            <a:solidFill>
              <a:schemeClr val="bg1"/>
            </a:solidFill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B828CD2-2B1E-262B-93AC-DA758E441F81}"/>
                  </a:ext>
                </a:extLst>
              </p:cNvPr>
              <p:cNvSpPr/>
              <p:nvPr/>
            </p:nvSpPr>
            <p:spPr>
              <a:xfrm>
                <a:off x="14097000" y="3588573"/>
                <a:ext cx="1546949" cy="154694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US" b="1" spc="-15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True</a:t>
                </a:r>
              </a:p>
              <a:p>
                <a:pPr algn="ctr"/>
                <a:r>
                  <a:rPr kumimoji="1" lang="en-US" altLang="ko-Kore-US" b="1" spc="-15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Positive</a:t>
                </a:r>
                <a:endParaRPr kumimoji="1" lang="ko-Kore-US" altLang="en-US" b="1" spc="-15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B99D3DA-6E17-46F0-A811-43A08B9ABD07}"/>
                  </a:ext>
                </a:extLst>
              </p:cNvPr>
              <p:cNvSpPr/>
              <p:nvPr/>
            </p:nvSpPr>
            <p:spPr>
              <a:xfrm>
                <a:off x="15773403" y="3588573"/>
                <a:ext cx="1546949" cy="154694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US" b="1" spc="-15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False</a:t>
                </a:r>
              </a:p>
              <a:p>
                <a:pPr algn="ctr"/>
                <a:r>
                  <a:rPr kumimoji="1" lang="en-US" altLang="ko-Kore-US" b="1" spc="-15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Negative</a:t>
                </a:r>
                <a:endParaRPr kumimoji="1" lang="ko-Kore-US" altLang="en-US" b="1" spc="-15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48EDB2D-9651-F794-DD0B-6DF68FC84888}"/>
                  </a:ext>
                </a:extLst>
              </p:cNvPr>
              <p:cNvSpPr/>
              <p:nvPr/>
            </p:nvSpPr>
            <p:spPr>
              <a:xfrm>
                <a:off x="14097000" y="5246934"/>
                <a:ext cx="1546949" cy="1546949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US" b="1" spc="-15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False</a:t>
                </a:r>
              </a:p>
              <a:p>
                <a:pPr algn="ctr"/>
                <a:r>
                  <a:rPr kumimoji="1" lang="en-US" altLang="ko-Kore-US" b="1" spc="-15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Positive</a:t>
                </a:r>
                <a:endParaRPr kumimoji="1" lang="ko-Kore-US" altLang="en-US" b="1" spc="-15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B471458-8BEE-8D9E-5844-2EB19ED81400}"/>
                  </a:ext>
                </a:extLst>
              </p:cNvPr>
              <p:cNvSpPr/>
              <p:nvPr/>
            </p:nvSpPr>
            <p:spPr>
              <a:xfrm>
                <a:off x="15773400" y="5246934"/>
                <a:ext cx="1546949" cy="154694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US" b="1" spc="-15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True</a:t>
                </a:r>
              </a:p>
              <a:p>
                <a:pPr algn="ctr"/>
                <a:r>
                  <a:rPr kumimoji="1" lang="en-US" altLang="ko-Kore-US" b="1" spc="-15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Negative</a:t>
                </a:r>
                <a:endParaRPr kumimoji="1" lang="ko-Kore-US" altLang="en-US" b="1" spc="-15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EB0865-72EE-0394-7E6A-1115FE21FBCB}"/>
                </a:ext>
              </a:extLst>
            </p:cNvPr>
            <p:cNvSpPr txBox="1"/>
            <p:nvPr/>
          </p:nvSpPr>
          <p:spPr>
            <a:xfrm>
              <a:off x="9264994" y="1937345"/>
              <a:ext cx="307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US" dirty="0">
                  <a:latin typeface="Gothic A1 Medium" pitchFamily="2" charset="-127"/>
                  <a:ea typeface="Gothic A1 Medium" pitchFamily="2" charset="-127"/>
                  <a:cs typeface="Gothic A1 Medium" pitchFamily="2" charset="-127"/>
                </a:rPr>
                <a:t>Actual Class</a:t>
              </a:r>
              <a:endParaRPr kumimoji="1" lang="ko-Kore-US" altLang="en-US" dirty="0">
                <a:latin typeface="Gothic A1 Medium" pitchFamily="2" charset="-127"/>
                <a:ea typeface="Gothic A1 Medium" pitchFamily="2" charset="-127"/>
                <a:cs typeface="Gothic A1 Medium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567416-3A97-5935-38FD-BA57BA22E1BC}"/>
                </a:ext>
              </a:extLst>
            </p:cNvPr>
            <p:cNvSpPr txBox="1"/>
            <p:nvPr/>
          </p:nvSpPr>
          <p:spPr>
            <a:xfrm>
              <a:off x="8671525" y="2410986"/>
              <a:ext cx="461665" cy="272897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kumimoji="1" lang="en-US" altLang="ko-Kore-US" dirty="0">
                  <a:latin typeface="Gothic A1 Medium" pitchFamily="2" charset="-127"/>
                  <a:ea typeface="Gothic A1 Medium" pitchFamily="2" charset="-127"/>
                  <a:cs typeface="Gothic A1 Medium" pitchFamily="2" charset="-127"/>
                </a:rPr>
                <a:t>Predicted Class</a:t>
              </a:r>
              <a:endParaRPr kumimoji="1" lang="ko-Kore-US" altLang="en-US" dirty="0">
                <a:latin typeface="Gothic A1 Medium" pitchFamily="2" charset="-127"/>
                <a:ea typeface="Gothic A1 Medium" pitchFamily="2" charset="-127"/>
                <a:cs typeface="Gothic A1 Medium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45098B3-1B57-4807-4819-2F883B4B5AAF}"/>
              </a:ext>
            </a:extLst>
          </p:cNvPr>
          <p:cNvGrpSpPr/>
          <p:nvPr/>
        </p:nvGrpSpPr>
        <p:grpSpPr>
          <a:xfrm>
            <a:off x="7477088" y="5378621"/>
            <a:ext cx="2719440" cy="1170665"/>
            <a:chOff x="11573963" y="1318736"/>
            <a:chExt cx="3424313" cy="139497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7DE62A8-9FE3-379F-814B-AE3204F62AF2}"/>
                </a:ext>
              </a:extLst>
            </p:cNvPr>
            <p:cNvSpPr/>
            <p:nvPr/>
          </p:nvSpPr>
          <p:spPr>
            <a:xfrm>
              <a:off x="13411807" y="2135202"/>
              <a:ext cx="638188" cy="5698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US" b="1" spc="-15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FP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C527AFE-6757-A4DC-50CE-F9AEBFE914A9}"/>
                </a:ext>
              </a:extLst>
            </p:cNvPr>
            <p:cNvSpPr/>
            <p:nvPr/>
          </p:nvSpPr>
          <p:spPr>
            <a:xfrm>
              <a:off x="14360088" y="2143813"/>
              <a:ext cx="638188" cy="56989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US" b="1" spc="-15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TN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AE92294-D3DE-EB82-A45A-0550110E8F79}"/>
                </a:ext>
              </a:extLst>
            </p:cNvPr>
            <p:cNvSpPr/>
            <p:nvPr/>
          </p:nvSpPr>
          <p:spPr>
            <a:xfrm>
              <a:off x="11573963" y="2139384"/>
              <a:ext cx="638188" cy="569897"/>
            </a:xfrm>
            <a:prstGeom prst="rect">
              <a:avLst/>
            </a:prstGeom>
            <a:solidFill>
              <a:srgbClr val="FCB81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US" b="1" spc="-15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TP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EBF61E5-15EE-10D9-132C-AB6D98507099}"/>
                </a:ext>
              </a:extLst>
            </p:cNvPr>
            <p:cNvSpPr/>
            <p:nvPr/>
          </p:nvSpPr>
          <p:spPr>
            <a:xfrm>
              <a:off x="12492885" y="2135203"/>
              <a:ext cx="638188" cy="56989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US" b="1" spc="-15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FN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9FF6CF-31C8-6866-F9CA-5EBED195EDB6}"/>
                </a:ext>
              </a:extLst>
            </p:cNvPr>
            <p:cNvSpPr txBox="1"/>
            <p:nvPr/>
          </p:nvSpPr>
          <p:spPr>
            <a:xfrm>
              <a:off x="12153396" y="2176746"/>
              <a:ext cx="310093" cy="476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US" sz="2000" dirty="0"/>
                <a:t>+</a:t>
              </a:r>
              <a:endParaRPr kumimoji="1" lang="ko-Kore-US" altLang="en-US" sz="20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462F28-0CF0-71A0-D469-79B94700692A}"/>
                </a:ext>
              </a:extLst>
            </p:cNvPr>
            <p:cNvSpPr txBox="1"/>
            <p:nvPr/>
          </p:nvSpPr>
          <p:spPr>
            <a:xfrm>
              <a:off x="13077996" y="2176746"/>
              <a:ext cx="310093" cy="476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US" sz="2000" dirty="0"/>
                <a:t>+</a:t>
              </a:r>
              <a:endParaRPr kumimoji="1" lang="ko-Kore-US" altLang="en-US" sz="2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3FB1A2-3ED4-F2E0-10CC-96929BE3F008}"/>
                </a:ext>
              </a:extLst>
            </p:cNvPr>
            <p:cNvSpPr txBox="1"/>
            <p:nvPr/>
          </p:nvSpPr>
          <p:spPr>
            <a:xfrm>
              <a:off x="13994525" y="2158540"/>
              <a:ext cx="310093" cy="476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US" sz="2000" dirty="0"/>
                <a:t>+</a:t>
              </a:r>
              <a:endParaRPr kumimoji="1" lang="ko-Kore-US" altLang="en-US" sz="20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ED9E832-CB12-A4D0-B151-99AB34ADEC7B}"/>
                </a:ext>
              </a:extLst>
            </p:cNvPr>
            <p:cNvSpPr/>
            <p:nvPr/>
          </p:nvSpPr>
          <p:spPr>
            <a:xfrm>
              <a:off x="12497202" y="1322917"/>
              <a:ext cx="638188" cy="569897"/>
            </a:xfrm>
            <a:prstGeom prst="rect">
              <a:avLst/>
            </a:prstGeom>
            <a:solidFill>
              <a:srgbClr val="FCB81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US" b="1" spc="-15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TP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9F482D9-86B8-3260-664F-D3FABD2E6D36}"/>
                </a:ext>
              </a:extLst>
            </p:cNvPr>
            <p:cNvSpPr/>
            <p:nvPr/>
          </p:nvSpPr>
          <p:spPr>
            <a:xfrm>
              <a:off x="13416124" y="1318736"/>
              <a:ext cx="638188" cy="56989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US" b="1" spc="-15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FN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7DFB4B-C143-60C5-67BE-02282316D074}"/>
                </a:ext>
              </a:extLst>
            </p:cNvPr>
            <p:cNvSpPr txBox="1"/>
            <p:nvPr/>
          </p:nvSpPr>
          <p:spPr>
            <a:xfrm>
              <a:off x="13077996" y="1372719"/>
              <a:ext cx="310093" cy="476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US" sz="2000" dirty="0"/>
                <a:t>+</a:t>
              </a:r>
              <a:endParaRPr kumimoji="1" lang="ko-Kore-US" altLang="en-US" sz="2000" dirty="0"/>
            </a:p>
          </p:txBody>
        </p: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DDF8D173-F8B2-4740-42E1-E629F241BA70}"/>
                </a:ext>
              </a:extLst>
            </p:cNvPr>
            <p:cNvCxnSpPr/>
            <p:nvPr/>
          </p:nvCxnSpPr>
          <p:spPr>
            <a:xfrm>
              <a:off x="11573963" y="2019300"/>
              <a:ext cx="34243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D826CCB-AF53-7D83-04DF-2760A2F196DB}"/>
              </a:ext>
            </a:extLst>
          </p:cNvPr>
          <p:cNvGrpSpPr/>
          <p:nvPr/>
        </p:nvGrpSpPr>
        <p:grpSpPr>
          <a:xfrm>
            <a:off x="7477088" y="6604515"/>
            <a:ext cx="1244949" cy="1106600"/>
            <a:chOff x="11622851" y="3738720"/>
            <a:chExt cx="1559749" cy="1386417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9840C01-EEFA-64D8-4C63-50C380240196}"/>
                </a:ext>
              </a:extLst>
            </p:cNvPr>
            <p:cNvSpPr/>
            <p:nvPr/>
          </p:nvSpPr>
          <p:spPr>
            <a:xfrm>
              <a:off x="11622851" y="4555240"/>
              <a:ext cx="638188" cy="569897"/>
            </a:xfrm>
            <a:prstGeom prst="rect">
              <a:avLst/>
            </a:prstGeom>
            <a:solidFill>
              <a:srgbClr val="FCB81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US" b="1" spc="-15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TP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BBB3A05-5D2B-DC5E-C17F-C3326094F63C}"/>
                </a:ext>
              </a:extLst>
            </p:cNvPr>
            <p:cNvSpPr/>
            <p:nvPr/>
          </p:nvSpPr>
          <p:spPr>
            <a:xfrm>
              <a:off x="12541773" y="4551059"/>
              <a:ext cx="638188" cy="56989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US" b="1" spc="-15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FN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EDABC17-AF57-9657-B3D5-A714B33E4799}"/>
                </a:ext>
              </a:extLst>
            </p:cNvPr>
            <p:cNvSpPr txBox="1"/>
            <p:nvPr/>
          </p:nvSpPr>
          <p:spPr>
            <a:xfrm>
              <a:off x="12197078" y="4585366"/>
              <a:ext cx="310093" cy="501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US" sz="2000" dirty="0"/>
                <a:t>+</a:t>
              </a:r>
              <a:endParaRPr kumimoji="1" lang="ko-Kore-US" altLang="en-US" sz="20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4D5E9A0-8E42-D717-D3A6-46F9D0FA70D8}"/>
                </a:ext>
              </a:extLst>
            </p:cNvPr>
            <p:cNvSpPr/>
            <p:nvPr/>
          </p:nvSpPr>
          <p:spPr>
            <a:xfrm>
              <a:off x="12086563" y="3738720"/>
              <a:ext cx="638188" cy="569897"/>
            </a:xfrm>
            <a:prstGeom prst="rect">
              <a:avLst/>
            </a:prstGeom>
            <a:solidFill>
              <a:srgbClr val="FCB81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US" b="1" spc="-15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TP</a:t>
              </a:r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0FC1C4F8-CEF7-EC2E-EF18-0614EA146AA7}"/>
                </a:ext>
              </a:extLst>
            </p:cNvPr>
            <p:cNvCxnSpPr>
              <a:cxnSpLocks/>
            </p:cNvCxnSpPr>
            <p:nvPr/>
          </p:nvCxnSpPr>
          <p:spPr>
            <a:xfrm>
              <a:off x="11622851" y="4435156"/>
              <a:ext cx="155974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8B83632-E805-9AFA-EDE9-88585F73D9EE}"/>
              </a:ext>
            </a:extLst>
          </p:cNvPr>
          <p:cNvGrpSpPr/>
          <p:nvPr/>
        </p:nvGrpSpPr>
        <p:grpSpPr>
          <a:xfrm>
            <a:off x="7477088" y="7759317"/>
            <a:ext cx="1233322" cy="1087229"/>
            <a:chOff x="13407123" y="3741097"/>
            <a:chExt cx="1586836" cy="139886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271047D-C89C-5751-EC6B-6361896403BE}"/>
                </a:ext>
              </a:extLst>
            </p:cNvPr>
            <p:cNvSpPr/>
            <p:nvPr/>
          </p:nvSpPr>
          <p:spPr>
            <a:xfrm>
              <a:off x="13411807" y="4549952"/>
              <a:ext cx="638188" cy="569897"/>
            </a:xfrm>
            <a:prstGeom prst="rect">
              <a:avLst/>
            </a:prstGeom>
            <a:solidFill>
              <a:srgbClr val="FCB81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US" b="1" spc="-15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TP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1B7813-6656-1594-7B86-4B518ED98430}"/>
                </a:ext>
              </a:extLst>
            </p:cNvPr>
            <p:cNvSpPr txBox="1"/>
            <p:nvPr/>
          </p:nvSpPr>
          <p:spPr>
            <a:xfrm>
              <a:off x="13997709" y="4570067"/>
              <a:ext cx="310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US" sz="2000" dirty="0"/>
                <a:t>+</a:t>
              </a:r>
              <a:endParaRPr kumimoji="1" lang="ko-Kore-US" altLang="en-US" sz="20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2B90E71-819B-7E74-7341-F2EFAACE5B02}"/>
                </a:ext>
              </a:extLst>
            </p:cNvPr>
            <p:cNvSpPr/>
            <p:nvPr/>
          </p:nvSpPr>
          <p:spPr>
            <a:xfrm>
              <a:off x="13881447" y="3741097"/>
              <a:ext cx="638188" cy="569897"/>
            </a:xfrm>
            <a:prstGeom prst="rect">
              <a:avLst/>
            </a:prstGeom>
            <a:solidFill>
              <a:srgbClr val="FCB81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US" b="1" spc="-15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TP</a:t>
              </a:r>
            </a:p>
          </p:txBody>
        </p: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F988822E-4F44-65EC-A6C1-B1B7B7A7EEB8}"/>
                </a:ext>
              </a:extLst>
            </p:cNvPr>
            <p:cNvCxnSpPr>
              <a:cxnSpLocks/>
            </p:cNvCxnSpPr>
            <p:nvPr/>
          </p:nvCxnSpPr>
          <p:spPr>
            <a:xfrm>
              <a:off x="13407123" y="4435156"/>
              <a:ext cx="158683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B31777C-56D7-D4B0-E41B-8BF957745112}"/>
                </a:ext>
              </a:extLst>
            </p:cNvPr>
            <p:cNvSpPr/>
            <p:nvPr/>
          </p:nvSpPr>
          <p:spPr>
            <a:xfrm>
              <a:off x="14355771" y="4570067"/>
              <a:ext cx="638188" cy="5698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US" b="1" spc="-15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FP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24144AC-E7CB-3048-B208-88760EC36F38}"/>
              </a:ext>
            </a:extLst>
          </p:cNvPr>
          <p:cNvSpPr txBox="1"/>
          <p:nvPr/>
        </p:nvSpPr>
        <p:spPr>
          <a:xfrm>
            <a:off x="5337232" y="5713980"/>
            <a:ext cx="205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sz="20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Accuracy</a:t>
            </a:r>
            <a:r>
              <a:rPr kumimoji="1" lang="en-US" altLang="ko-Kore-US" sz="1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(</a:t>
            </a:r>
            <a:r>
              <a:rPr kumimoji="1" lang="ko-KR" altLang="en-US" sz="1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정확도</a:t>
            </a:r>
            <a:r>
              <a:rPr kumimoji="1" lang="en-US" altLang="ko-Kore-US" sz="1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)</a:t>
            </a:r>
            <a:r>
              <a:rPr kumimoji="1" lang="ko-KR" altLang="en-US" sz="1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 </a:t>
            </a:r>
            <a:r>
              <a:rPr kumimoji="1" lang="en-US" altLang="ko-KR" sz="1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=</a:t>
            </a:r>
            <a:r>
              <a:rPr kumimoji="1" lang="ko-KR" altLang="en-US" sz="1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 </a:t>
            </a:r>
            <a:endParaRPr kumimoji="1" lang="en-US" altLang="ko-Kore-US" sz="1500" spc="-15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 Medium" pitchFamily="2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CC6579D0-D2FA-16AF-37C4-87CE818C1F2A}"/>
              </a:ext>
            </a:extLst>
          </p:cNvPr>
          <p:cNvGrpSpPr/>
          <p:nvPr/>
        </p:nvGrpSpPr>
        <p:grpSpPr>
          <a:xfrm>
            <a:off x="7496359" y="8889620"/>
            <a:ext cx="1421428" cy="846714"/>
            <a:chOff x="10012524" y="5878888"/>
            <a:chExt cx="1421428" cy="846714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E34E76-23BB-D24F-77BD-73C71F57CE6F}"/>
                </a:ext>
              </a:extLst>
            </p:cNvPr>
            <p:cNvGrpSpPr/>
            <p:nvPr/>
          </p:nvGrpSpPr>
          <p:grpSpPr>
            <a:xfrm>
              <a:off x="10012524" y="5878888"/>
              <a:ext cx="1421428" cy="846714"/>
              <a:chOff x="11479534" y="5861665"/>
              <a:chExt cx="1421428" cy="846714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272B7AC0-B906-F715-1359-CAF032F5D8E5}"/>
                  </a:ext>
                </a:extLst>
              </p:cNvPr>
              <p:cNvGrpSpPr/>
              <p:nvPr/>
            </p:nvGrpSpPr>
            <p:grpSpPr>
              <a:xfrm>
                <a:off x="11479534" y="6261712"/>
                <a:ext cx="981674" cy="446667"/>
                <a:chOff x="15805180" y="4957947"/>
                <a:chExt cx="981674" cy="446667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2C0C33A8-E16C-5018-7A46-1059F80FF52D}"/>
                    </a:ext>
                  </a:extLst>
                </p:cNvPr>
                <p:cNvSpPr/>
                <p:nvPr/>
              </p:nvSpPr>
              <p:spPr>
                <a:xfrm>
                  <a:off x="15805180" y="4957947"/>
                  <a:ext cx="496013" cy="4429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US" b="1" spc="-150" dirty="0">
                      <a:solidFill>
                        <a:schemeClr val="accent6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PR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3A230EE-9D0B-E52A-D99D-03A445203DB1}"/>
                    </a:ext>
                  </a:extLst>
                </p:cNvPr>
                <p:cNvSpPr txBox="1"/>
                <p:nvPr/>
              </p:nvSpPr>
              <p:spPr>
                <a:xfrm>
                  <a:off x="16158128" y="4972698"/>
                  <a:ext cx="241011" cy="4066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US" sz="2000" dirty="0"/>
                    <a:t>+</a:t>
                  </a:r>
                  <a:endParaRPr kumimoji="1" lang="ko-Kore-US" altLang="en-US" sz="2000" dirty="0"/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95AA9E6A-466D-A563-90EA-118ABF9C8EC8}"/>
                    </a:ext>
                  </a:extLst>
                </p:cNvPr>
                <p:cNvSpPr/>
                <p:nvPr/>
              </p:nvSpPr>
              <p:spPr>
                <a:xfrm>
                  <a:off x="16290841" y="4961678"/>
                  <a:ext cx="496013" cy="4429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US" b="1" spc="-150" dirty="0">
                      <a:solidFill>
                        <a:schemeClr val="accent6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RC</a:t>
                  </a: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99A1E57D-6147-2A32-A004-A2BD2454C3A4}"/>
                  </a:ext>
                </a:extLst>
              </p:cNvPr>
              <p:cNvGrpSpPr/>
              <p:nvPr/>
            </p:nvGrpSpPr>
            <p:grpSpPr>
              <a:xfrm>
                <a:off x="11484332" y="5861665"/>
                <a:ext cx="985314" cy="445939"/>
                <a:chOff x="15801539" y="4325659"/>
                <a:chExt cx="985314" cy="445939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FB61A319-C4B8-67B2-6F96-3EBA8B2649E3}"/>
                    </a:ext>
                  </a:extLst>
                </p:cNvPr>
                <p:cNvSpPr/>
                <p:nvPr/>
              </p:nvSpPr>
              <p:spPr>
                <a:xfrm>
                  <a:off x="15801539" y="4325659"/>
                  <a:ext cx="496013" cy="4429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US" b="1" spc="-150" dirty="0">
                      <a:solidFill>
                        <a:schemeClr val="accent6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PR</a:t>
                  </a:r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AC47E5CE-3B81-6F8A-6F16-FC137AEF900E}"/>
                    </a:ext>
                  </a:extLst>
                </p:cNvPr>
                <p:cNvSpPr/>
                <p:nvPr/>
              </p:nvSpPr>
              <p:spPr>
                <a:xfrm>
                  <a:off x="16290840" y="4328662"/>
                  <a:ext cx="496013" cy="4429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US" b="1" spc="-150" dirty="0">
                      <a:solidFill>
                        <a:schemeClr val="accent6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RC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ABB388A-9128-07E6-2BD8-B306A94361D4}"/>
                    </a:ext>
                  </a:extLst>
                </p:cNvPr>
                <p:cNvSpPr txBox="1"/>
                <p:nvPr/>
              </p:nvSpPr>
              <p:spPr>
                <a:xfrm>
                  <a:off x="16158128" y="4340143"/>
                  <a:ext cx="241011" cy="4066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US" sz="2000" dirty="0"/>
                    <a:t>x</a:t>
                  </a:r>
                  <a:endParaRPr kumimoji="1" lang="ko-Kore-US" altLang="en-US" sz="2000" dirty="0"/>
                </a:p>
              </p:txBody>
            </p: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AA9C2EB-0231-EA92-CF5F-8E1563F4DFBE}"/>
                  </a:ext>
                </a:extLst>
              </p:cNvPr>
              <p:cNvSpPr txBox="1"/>
              <p:nvPr/>
            </p:nvSpPr>
            <p:spPr>
              <a:xfrm>
                <a:off x="12448401" y="6047175"/>
                <a:ext cx="4525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US" sz="2000" dirty="0"/>
                  <a:t>X2</a:t>
                </a:r>
                <a:endParaRPr kumimoji="1" lang="ko-Kore-US" altLang="en-US" sz="2000" dirty="0"/>
              </a:p>
            </p:txBody>
          </p:sp>
        </p:grp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6DA862FF-A084-5262-7E38-36C865D08B75}"/>
                </a:ext>
              </a:extLst>
            </p:cNvPr>
            <p:cNvCxnSpPr>
              <a:cxnSpLocks/>
            </p:cNvCxnSpPr>
            <p:nvPr/>
          </p:nvCxnSpPr>
          <p:spPr>
            <a:xfrm>
              <a:off x="10073968" y="6278935"/>
              <a:ext cx="92873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34A9C47-F47A-5580-2730-5CD078D53CF1}"/>
              </a:ext>
            </a:extLst>
          </p:cNvPr>
          <p:cNvSpPr txBox="1"/>
          <p:nvPr/>
        </p:nvSpPr>
        <p:spPr>
          <a:xfrm>
            <a:off x="5337233" y="6960336"/>
            <a:ext cx="1893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sz="20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Precision</a:t>
            </a:r>
            <a:r>
              <a:rPr kumimoji="1" lang="en-US" altLang="ko-Kore-US" sz="1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(</a:t>
            </a:r>
            <a:r>
              <a:rPr kumimoji="1" lang="ko-KR" altLang="en-US" sz="1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정밀도</a:t>
            </a:r>
            <a:r>
              <a:rPr kumimoji="1" lang="en-US" altLang="ko-Kore-US" sz="1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)</a:t>
            </a:r>
            <a:r>
              <a:rPr kumimoji="1" lang="ko-KR" altLang="en-US" sz="1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 </a:t>
            </a:r>
            <a:r>
              <a:rPr kumimoji="1" lang="en-US" altLang="ko-KR" sz="1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=</a:t>
            </a:r>
            <a:r>
              <a:rPr kumimoji="1" lang="ko-KR" altLang="en-US" sz="1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 </a:t>
            </a:r>
            <a:endParaRPr kumimoji="1" lang="en-US" altLang="ko-Kore-US" sz="1500" spc="-15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 Medium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F02C75C-98D4-958F-5F68-EE3B922FA944}"/>
              </a:ext>
            </a:extLst>
          </p:cNvPr>
          <p:cNvSpPr txBox="1"/>
          <p:nvPr/>
        </p:nvSpPr>
        <p:spPr>
          <a:xfrm>
            <a:off x="5337233" y="8099075"/>
            <a:ext cx="1893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sz="20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Recall</a:t>
            </a:r>
            <a:r>
              <a:rPr kumimoji="1" lang="en-US" altLang="ko-Kore-US" sz="1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(</a:t>
            </a:r>
            <a:r>
              <a:rPr kumimoji="1" lang="ko-KR" altLang="en-US" sz="1500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재현율</a:t>
            </a:r>
            <a:r>
              <a:rPr kumimoji="1" lang="en-US" altLang="ko-Kore-US" sz="1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)</a:t>
            </a:r>
            <a:r>
              <a:rPr kumimoji="1" lang="ko-KR" altLang="en-US" sz="1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 </a:t>
            </a:r>
            <a:r>
              <a:rPr kumimoji="1" lang="en-US" altLang="ko-KR" sz="1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=</a:t>
            </a:r>
            <a:r>
              <a:rPr kumimoji="1" lang="ko-KR" altLang="en-US" sz="1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 </a:t>
            </a:r>
            <a:endParaRPr kumimoji="1" lang="en-US" altLang="ko-Kore-US" sz="1500" spc="-15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 Medium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1C75F23-BF18-67DB-174C-1A3FCA075D36}"/>
              </a:ext>
            </a:extLst>
          </p:cNvPr>
          <p:cNvSpPr txBox="1"/>
          <p:nvPr/>
        </p:nvSpPr>
        <p:spPr>
          <a:xfrm>
            <a:off x="5337233" y="9089612"/>
            <a:ext cx="2057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sz="2000" spc="-150" dirty="0">
                <a:latin typeface="Gothic A1" pitchFamily="2" charset="-127"/>
                <a:ea typeface="Gothic A1" pitchFamily="2" charset="-127"/>
                <a:cs typeface="Gothic A1" pitchFamily="2" charset="-127"/>
              </a:rPr>
              <a:t>F1 Score</a:t>
            </a:r>
            <a:r>
              <a:rPr kumimoji="1" lang="en-US" altLang="ko-Kore-US" sz="1500" spc="-150" dirty="0">
                <a:latin typeface="Gothic A1" pitchFamily="2" charset="-127"/>
                <a:ea typeface="Gothic A1" pitchFamily="2" charset="-127"/>
                <a:cs typeface="Gothic A1" pitchFamily="2" charset="-127"/>
              </a:rPr>
              <a:t>(</a:t>
            </a:r>
            <a:r>
              <a:rPr kumimoji="1" lang="ko-KR" altLang="en-US" sz="1500" spc="-150" dirty="0">
                <a:latin typeface="Gothic A1" pitchFamily="2" charset="-127"/>
                <a:ea typeface="Gothic A1" pitchFamily="2" charset="-127"/>
                <a:cs typeface="Gothic A1" pitchFamily="2" charset="-127"/>
              </a:rPr>
              <a:t>조화평균</a:t>
            </a:r>
            <a:r>
              <a:rPr kumimoji="1" lang="en-US" altLang="ko-Kore-US" sz="1500" spc="-150" dirty="0">
                <a:latin typeface="Gothic A1" pitchFamily="2" charset="-127"/>
                <a:ea typeface="Gothic A1" pitchFamily="2" charset="-127"/>
                <a:cs typeface="Gothic A1" pitchFamily="2" charset="-127"/>
              </a:rPr>
              <a:t>)</a:t>
            </a:r>
            <a:r>
              <a:rPr kumimoji="1" lang="ko-KR" altLang="en-US" sz="1500" spc="-150" dirty="0">
                <a:latin typeface="Gothic A1" pitchFamily="2" charset="-127"/>
                <a:ea typeface="Gothic A1" pitchFamily="2" charset="-127"/>
                <a:cs typeface="Gothic A1" pitchFamily="2" charset="-127"/>
              </a:rPr>
              <a:t>  </a:t>
            </a:r>
            <a:r>
              <a:rPr kumimoji="1" lang="en-US" altLang="ko-KR" sz="1500" spc="-150" dirty="0">
                <a:latin typeface="Gothic A1" pitchFamily="2" charset="-127"/>
                <a:ea typeface="Gothic A1" pitchFamily="2" charset="-127"/>
                <a:cs typeface="Gothic A1" pitchFamily="2" charset="-127"/>
              </a:rPr>
              <a:t>=</a:t>
            </a:r>
            <a:r>
              <a:rPr kumimoji="1" lang="ko-KR" altLang="en-US" sz="1500" spc="-150" dirty="0">
                <a:latin typeface="Gothic A1" pitchFamily="2" charset="-127"/>
                <a:ea typeface="Gothic A1" pitchFamily="2" charset="-127"/>
                <a:cs typeface="Gothic A1" pitchFamily="2" charset="-127"/>
              </a:rPr>
              <a:t> </a:t>
            </a:r>
            <a:endParaRPr kumimoji="1" lang="en-US" altLang="ko-Kore-US" sz="1500" spc="-150" dirty="0">
              <a:latin typeface="Gothic A1" pitchFamily="2" charset="-127"/>
              <a:ea typeface="Gothic A1" pitchFamily="2" charset="-127"/>
              <a:cs typeface="Gothic A1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1923A9E-3B70-BEB5-79E5-C8BB752950C4}"/>
              </a:ext>
            </a:extLst>
          </p:cNvPr>
          <p:cNvSpPr txBox="1"/>
          <p:nvPr/>
        </p:nvSpPr>
        <p:spPr>
          <a:xfrm>
            <a:off x="10419348" y="5766481"/>
            <a:ext cx="581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US" altLang="en-US" sz="20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불균형이 심한 데이터의 평가지표로는 부적절</a:t>
            </a:r>
            <a:endParaRPr kumimoji="1" lang="en-US" altLang="ko-Kore-US" sz="1500" spc="-15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 Medium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E27F629-A708-00C2-987C-59B6AB9ED315}"/>
              </a:ext>
            </a:extLst>
          </p:cNvPr>
          <p:cNvSpPr txBox="1"/>
          <p:nvPr/>
        </p:nvSpPr>
        <p:spPr>
          <a:xfrm>
            <a:off x="10419347" y="6970952"/>
            <a:ext cx="5811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US" altLang="en-US" sz="20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실제 </a:t>
            </a:r>
            <a:r>
              <a:rPr kumimoji="1" lang="en-US" altLang="ko-Kore-US" sz="20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1</a:t>
            </a:r>
            <a:r>
              <a:rPr kumimoji="1" lang="ko-Kore-US" altLang="en-US" sz="20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을 </a:t>
            </a:r>
            <a:r>
              <a:rPr kumimoji="1" lang="en-US" altLang="ko-Kore-US" sz="20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0</a:t>
            </a:r>
            <a:r>
              <a:rPr kumimoji="1" lang="ko-Kore-US" altLang="en-US" sz="20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으로 잘못 판단했을 때 큰 문제가 발생하는 경우 사용</a:t>
            </a:r>
            <a:endParaRPr kumimoji="1" lang="en-US" altLang="ko-Kore-US" sz="1500" spc="-15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 Medium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0AE0224-84E8-EFD7-0F72-4E744A7042DE}"/>
              </a:ext>
            </a:extLst>
          </p:cNvPr>
          <p:cNvSpPr txBox="1"/>
          <p:nvPr/>
        </p:nvSpPr>
        <p:spPr>
          <a:xfrm>
            <a:off x="10419347" y="7944811"/>
            <a:ext cx="5811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US" altLang="en-US" sz="20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실제 </a:t>
            </a:r>
            <a:r>
              <a:rPr kumimoji="1" lang="en-US" altLang="ko-KR" sz="20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0</a:t>
            </a:r>
            <a:r>
              <a:rPr kumimoji="1" lang="ko-Kore-US" altLang="en-US" sz="20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을 </a:t>
            </a:r>
            <a:r>
              <a:rPr kumimoji="1" lang="en-US" altLang="ko-KR" sz="20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1</a:t>
            </a:r>
            <a:r>
              <a:rPr kumimoji="1" lang="ko-Kore-US" altLang="en-US" sz="20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로 잘못 판단했을 때 큰 문제가 발생하는 경우 사용</a:t>
            </a:r>
            <a:endParaRPr kumimoji="1" lang="en-US" altLang="ko-Kore-US" sz="1500" spc="-15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 Medium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7EFA161-2A2C-DCC3-D3A4-525DCA1258F2}"/>
              </a:ext>
            </a:extLst>
          </p:cNvPr>
          <p:cNvSpPr txBox="1"/>
          <p:nvPr/>
        </p:nvSpPr>
        <p:spPr>
          <a:xfrm>
            <a:off x="10419347" y="8935724"/>
            <a:ext cx="581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sz="20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Recall-Precision</a:t>
            </a:r>
            <a:r>
              <a:rPr kumimoji="1" lang="ko-Kore-US" altLang="en-US" sz="20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이 균형을 이루어야 높은 값이 나옴</a:t>
            </a:r>
            <a:endParaRPr kumimoji="1" lang="en-US" altLang="ko-Kore-US" sz="1500" spc="-15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 Medium" pitchFamily="2" charset="-127"/>
            </a:endParaRP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630865DA-C8B6-1390-6C6E-29060ED2BFCA}"/>
              </a:ext>
            </a:extLst>
          </p:cNvPr>
          <p:cNvSpPr/>
          <p:nvPr/>
        </p:nvSpPr>
        <p:spPr>
          <a:xfrm>
            <a:off x="718457" y="2357199"/>
            <a:ext cx="240574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Train</a:t>
            </a:r>
            <a:endParaRPr kumimoji="1" lang="ko-KR" altLang="en-US" sz="2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2012-2018</a:t>
            </a:r>
          </a:p>
        </p:txBody>
      </p:sp>
      <p:sp>
        <p:nvSpPr>
          <p:cNvPr id="20" name="모서리가 둥근 직사각형 11">
            <a:extLst>
              <a:ext uri="{FF2B5EF4-FFF2-40B4-BE49-F238E27FC236}">
                <a16:creationId xmlns:a16="http://schemas.microsoft.com/office/drawing/2014/main" id="{C263982F-D22C-3818-DD6D-22AF8F386E4D}"/>
              </a:ext>
            </a:extLst>
          </p:cNvPr>
          <p:cNvSpPr/>
          <p:nvPr/>
        </p:nvSpPr>
        <p:spPr>
          <a:xfrm>
            <a:off x="3276609" y="2357427"/>
            <a:ext cx="1523991" cy="861326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Test</a:t>
            </a:r>
            <a:endParaRPr kumimoji="1" lang="ko-KR" altLang="en-US" sz="2500" b="1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2019-2021</a:t>
            </a:r>
          </a:p>
        </p:txBody>
      </p:sp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F498053A-4D30-EA90-156C-35EFE12CC165}"/>
              </a:ext>
            </a:extLst>
          </p:cNvPr>
          <p:cNvSpPr/>
          <p:nvPr/>
        </p:nvSpPr>
        <p:spPr>
          <a:xfrm>
            <a:off x="727317" y="3343045"/>
            <a:ext cx="4073283" cy="861325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Scale</a:t>
            </a:r>
            <a:endParaRPr kumimoji="1" lang="ko-KR" altLang="en-US" sz="2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Standard/</a:t>
            </a:r>
            <a:r>
              <a:rPr lang="en-US" altLang="ko-KR" sz="1500" spc="-150" dirty="0" err="1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MinMax</a:t>
            </a:r>
            <a:endParaRPr lang="en-US" altLang="ko-KR" sz="1500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3" name="모서리가 둥근 직사각형 5">
            <a:extLst>
              <a:ext uri="{FF2B5EF4-FFF2-40B4-BE49-F238E27FC236}">
                <a16:creationId xmlns:a16="http://schemas.microsoft.com/office/drawing/2014/main" id="{CB6B4A6F-C0B2-0E01-5E87-DA1D7C74736A}"/>
              </a:ext>
            </a:extLst>
          </p:cNvPr>
          <p:cNvSpPr/>
          <p:nvPr/>
        </p:nvSpPr>
        <p:spPr>
          <a:xfrm>
            <a:off x="684106" y="4328662"/>
            <a:ext cx="4123751" cy="1550929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EDA / </a:t>
            </a:r>
            <a:r>
              <a:rPr kumimoji="1" lang="ko-KR" altLang="en-US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변수선정방법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필터기법</a:t>
            </a: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T-test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임베디드기법</a:t>
            </a: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Lasso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래퍼기법</a:t>
            </a: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Stepwise(</a:t>
            </a:r>
            <a:r>
              <a:rPr lang="en-US" altLang="ko-KR" spc="-150" dirty="0" err="1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bwd,fwd</a:t>
            </a:r>
            <a:r>
              <a:rPr lang="en-US" altLang="ko-KR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</a:p>
        </p:txBody>
      </p:sp>
      <p:sp>
        <p:nvSpPr>
          <p:cNvPr id="24" name="AutoShape 3">
            <a:extLst>
              <a:ext uri="{FF2B5EF4-FFF2-40B4-BE49-F238E27FC236}">
                <a16:creationId xmlns:a16="http://schemas.microsoft.com/office/drawing/2014/main" id="{A60ECC0B-C68E-A2FE-92FA-991F379D8AF9}"/>
              </a:ext>
            </a:extLst>
          </p:cNvPr>
          <p:cNvSpPr/>
          <p:nvPr/>
        </p:nvSpPr>
        <p:spPr>
          <a:xfrm flipH="1">
            <a:off x="5105399" y="2354134"/>
            <a:ext cx="1" cy="7742366"/>
          </a:xfrm>
          <a:prstGeom prst="line">
            <a:avLst/>
          </a:prstGeom>
          <a:ln w="50800" cap="flat">
            <a:solidFill>
              <a:srgbClr val="FCB81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783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FCB81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4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4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500" b="1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Modeling by Machine Learning</a:t>
              </a:r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D238F118-D199-4436-EEED-9B23F3B23D0F}"/>
              </a:ext>
            </a:extLst>
          </p:cNvPr>
          <p:cNvSpPr/>
          <p:nvPr/>
        </p:nvSpPr>
        <p:spPr>
          <a:xfrm>
            <a:off x="5451104" y="2354135"/>
            <a:ext cx="7159995" cy="7159995"/>
          </a:xfrm>
          <a:prstGeom prst="ellipse">
            <a:avLst/>
          </a:prstGeom>
          <a:noFill/>
          <a:ln w="50800">
            <a:solidFill>
              <a:srgbClr val="FF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FE9D1A-375E-5324-8E0B-81A3E426ADFC}"/>
              </a:ext>
            </a:extLst>
          </p:cNvPr>
          <p:cNvSpPr/>
          <p:nvPr/>
        </p:nvSpPr>
        <p:spPr>
          <a:xfrm>
            <a:off x="12496800" y="6285855"/>
            <a:ext cx="228600" cy="360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36CBBE44-56B3-94C8-B1BA-5283D50183F8}"/>
              </a:ext>
            </a:extLst>
          </p:cNvPr>
          <p:cNvCxnSpPr>
            <a:cxnSpLocks/>
          </p:cNvCxnSpPr>
          <p:nvPr/>
        </p:nvCxnSpPr>
        <p:spPr>
          <a:xfrm>
            <a:off x="6117392" y="4198625"/>
            <a:ext cx="0" cy="228602"/>
          </a:xfrm>
          <a:prstGeom prst="line">
            <a:avLst/>
          </a:prstGeom>
          <a:ln w="50800">
            <a:solidFill>
              <a:srgbClr val="024B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F394F803-F4FD-6217-2AB4-940DD77DDCE7}"/>
              </a:ext>
            </a:extLst>
          </p:cNvPr>
          <p:cNvCxnSpPr>
            <a:cxnSpLocks/>
          </p:cNvCxnSpPr>
          <p:nvPr/>
        </p:nvCxnSpPr>
        <p:spPr>
          <a:xfrm flipH="1">
            <a:off x="6117392" y="4351025"/>
            <a:ext cx="228600" cy="76202"/>
          </a:xfrm>
          <a:prstGeom prst="line">
            <a:avLst/>
          </a:prstGeom>
          <a:ln w="50800">
            <a:solidFill>
              <a:srgbClr val="024B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73177F4-7441-C7D3-EE9E-9F7A74970836}"/>
              </a:ext>
            </a:extLst>
          </p:cNvPr>
          <p:cNvCxnSpPr>
            <a:cxnSpLocks/>
          </p:cNvCxnSpPr>
          <p:nvPr/>
        </p:nvCxnSpPr>
        <p:spPr>
          <a:xfrm flipH="1">
            <a:off x="8458194" y="9258976"/>
            <a:ext cx="228600" cy="205031"/>
          </a:xfrm>
          <a:prstGeom prst="line">
            <a:avLst/>
          </a:prstGeom>
          <a:ln w="50800">
            <a:solidFill>
              <a:srgbClr val="FF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0EE3F6D-BDE1-F547-5C45-598FBFFD9EC9}"/>
              </a:ext>
            </a:extLst>
          </p:cNvPr>
          <p:cNvCxnSpPr>
            <a:cxnSpLocks/>
          </p:cNvCxnSpPr>
          <p:nvPr/>
        </p:nvCxnSpPr>
        <p:spPr>
          <a:xfrm flipH="1" flipV="1">
            <a:off x="8458194" y="9478667"/>
            <a:ext cx="228600" cy="184378"/>
          </a:xfrm>
          <a:prstGeom prst="line">
            <a:avLst/>
          </a:prstGeom>
          <a:ln w="50800">
            <a:solidFill>
              <a:srgbClr val="FF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50431B9-CE80-07AE-4869-310F6D8C6CC7}"/>
              </a:ext>
            </a:extLst>
          </p:cNvPr>
          <p:cNvSpPr txBox="1"/>
          <p:nvPr/>
        </p:nvSpPr>
        <p:spPr>
          <a:xfrm>
            <a:off x="723900" y="2354134"/>
            <a:ext cx="784859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1" lang="en-US" altLang="ko-KR" sz="4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KOSDAQ </a:t>
            </a:r>
            <a:r>
              <a:rPr kumimoji="1" lang="ko-KR" altLang="en-US" sz="4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평가지표</a:t>
            </a:r>
            <a:endParaRPr kumimoji="1" lang="en-US" altLang="ko-KR" sz="40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&amp; Hyper-Parameter </a:t>
            </a:r>
            <a:r>
              <a:rPr kumimoji="1" lang="ko-KR" altLang="en-US" sz="25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조정</a:t>
            </a:r>
            <a:r>
              <a:rPr kumimoji="1" lang="en-US" altLang="ko-KR" sz="25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r>
              <a:rPr kumimoji="1" lang="ko-KR" altLang="en-US" sz="25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후 평가지표</a:t>
            </a:r>
            <a:endParaRPr kumimoji="0" lang="en-US" altLang="ko-KR" sz="25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</p:txBody>
      </p:sp>
      <p:graphicFrame>
        <p:nvGraphicFramePr>
          <p:cNvPr id="19" name="표 44">
            <a:extLst>
              <a:ext uri="{FF2B5EF4-FFF2-40B4-BE49-F238E27FC236}">
                <a16:creationId xmlns:a16="http://schemas.microsoft.com/office/drawing/2014/main" id="{E94073AD-30B5-8EBE-8C44-ECE63CB1F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176267"/>
              </p:ext>
            </p:extLst>
          </p:nvPr>
        </p:nvGraphicFramePr>
        <p:xfrm>
          <a:off x="8187070" y="2733290"/>
          <a:ext cx="9948528" cy="2757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0784">
                  <a:extLst>
                    <a:ext uri="{9D8B030D-6E8A-4147-A177-3AD203B41FA5}">
                      <a16:colId xmlns:a16="http://schemas.microsoft.com/office/drawing/2014/main" val="3763970285"/>
                    </a:ext>
                  </a:extLst>
                </a:gridCol>
                <a:gridCol w="1105392">
                  <a:extLst>
                    <a:ext uri="{9D8B030D-6E8A-4147-A177-3AD203B41FA5}">
                      <a16:colId xmlns:a16="http://schemas.microsoft.com/office/drawing/2014/main" val="2254827420"/>
                    </a:ext>
                  </a:extLst>
                </a:gridCol>
                <a:gridCol w="1105392">
                  <a:extLst>
                    <a:ext uri="{9D8B030D-6E8A-4147-A177-3AD203B41FA5}">
                      <a16:colId xmlns:a16="http://schemas.microsoft.com/office/drawing/2014/main" val="2663334505"/>
                    </a:ext>
                  </a:extLst>
                </a:gridCol>
                <a:gridCol w="1105392">
                  <a:extLst>
                    <a:ext uri="{9D8B030D-6E8A-4147-A177-3AD203B41FA5}">
                      <a16:colId xmlns:a16="http://schemas.microsoft.com/office/drawing/2014/main" val="2178017006"/>
                    </a:ext>
                  </a:extLst>
                </a:gridCol>
                <a:gridCol w="1105392">
                  <a:extLst>
                    <a:ext uri="{9D8B030D-6E8A-4147-A177-3AD203B41FA5}">
                      <a16:colId xmlns:a16="http://schemas.microsoft.com/office/drawing/2014/main" val="3856574035"/>
                    </a:ext>
                  </a:extLst>
                </a:gridCol>
                <a:gridCol w="1105392">
                  <a:extLst>
                    <a:ext uri="{9D8B030D-6E8A-4147-A177-3AD203B41FA5}">
                      <a16:colId xmlns:a16="http://schemas.microsoft.com/office/drawing/2014/main" val="3451630564"/>
                    </a:ext>
                  </a:extLst>
                </a:gridCol>
                <a:gridCol w="1105392">
                  <a:extLst>
                    <a:ext uri="{9D8B030D-6E8A-4147-A177-3AD203B41FA5}">
                      <a16:colId xmlns:a16="http://schemas.microsoft.com/office/drawing/2014/main" val="507874294"/>
                    </a:ext>
                  </a:extLst>
                </a:gridCol>
                <a:gridCol w="1105392">
                  <a:extLst>
                    <a:ext uri="{9D8B030D-6E8A-4147-A177-3AD203B41FA5}">
                      <a16:colId xmlns:a16="http://schemas.microsoft.com/office/drawing/2014/main" val="1352320290"/>
                    </a:ext>
                  </a:extLst>
                </a:gridCol>
              </a:tblGrid>
              <a:tr h="326863">
                <a:tc rowSpan="3">
                  <a:txBody>
                    <a:bodyPr/>
                    <a:lstStyle/>
                    <a:p>
                      <a:endParaRPr lang="en-US" altLang="en-US" sz="16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  <a:p>
                      <a:r>
                        <a:rPr lang="ko-Kore-US" altLang="en-US" sz="16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평가지표</a:t>
                      </a:r>
                      <a:endParaRPr lang="en-US" altLang="ko-Kore-US" sz="16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  <a:p>
                      <a:r>
                        <a:rPr lang="en-US" altLang="ko-Kore-US" sz="16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(Parameter = ‘Default’)</a:t>
                      </a:r>
                      <a:endParaRPr lang="ko-Kore-US" altLang="en-US" sz="16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en-US" altLang="ko-Kore-US" sz="16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KOSDAQ</a:t>
                      </a:r>
                      <a:endParaRPr lang="ko-Kore-US" altLang="en-US" sz="16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US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US" altLang="en-US" sz="2400" b="0" i="0" spc="-15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US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altLang="ko-Kore-US" sz="2400" b="0" i="0" spc="-15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Precision</a:t>
                      </a:r>
                      <a:endParaRPr lang="ko-Kore-US" altLang="en-US" sz="2400" b="0" i="0" spc="-15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US" altLang="en-US" sz="2400" b="0" i="0" spc="-15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US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981778"/>
                  </a:ext>
                </a:extLst>
              </a:tr>
              <a:tr h="326863">
                <a:tc vMerge="1">
                  <a:txBody>
                    <a:bodyPr/>
                    <a:lstStyle/>
                    <a:p>
                      <a:endParaRPr lang="ko-Kore-US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16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Train set</a:t>
                      </a:r>
                      <a:endParaRPr lang="ko-Kore-US" altLang="en-US" sz="16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US" altLang="en-US" sz="1600" b="0" i="0" spc="-150" dirty="0">
                        <a:solidFill>
                          <a:schemeClr val="bg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16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Test Set</a:t>
                      </a:r>
                      <a:endParaRPr lang="ko-Kore-US" altLang="en-US" sz="16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US" altLang="en-US" sz="1600" b="0" i="0" spc="-150" dirty="0">
                        <a:solidFill>
                          <a:schemeClr val="bg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US" altLang="en-US" sz="1600" b="0" i="0" spc="-150" dirty="0">
                        <a:solidFill>
                          <a:schemeClr val="bg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US" altLang="en-US" sz="1600" b="0" i="0" spc="-150" dirty="0">
                        <a:solidFill>
                          <a:schemeClr val="bg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US" altLang="en-US" sz="1600" b="0" i="0" spc="-150" dirty="0">
                        <a:solidFill>
                          <a:schemeClr val="bg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70622"/>
                  </a:ext>
                </a:extLst>
              </a:tr>
              <a:tr h="326863">
                <a:tc vMerge="1">
                  <a:txBody>
                    <a:bodyPr/>
                    <a:lstStyle/>
                    <a:p>
                      <a:endParaRPr lang="ko-Kore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15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Accuracy</a:t>
                      </a:r>
                      <a:endParaRPr lang="ko-Kore-US" altLang="en-US" sz="15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15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AUC</a:t>
                      </a:r>
                      <a:endParaRPr lang="ko-Kore-US" altLang="en-US" sz="15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15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Accuracy</a:t>
                      </a:r>
                      <a:endParaRPr lang="ko-Kore-US" altLang="en-US" sz="15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15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Precision</a:t>
                      </a:r>
                      <a:endParaRPr lang="ko-Kore-US" altLang="en-US" sz="15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15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Recall</a:t>
                      </a:r>
                      <a:endParaRPr lang="ko-Kore-US" altLang="en-US" sz="15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15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F1</a:t>
                      </a:r>
                      <a:endParaRPr lang="ko-Kore-US" altLang="en-US" sz="15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15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AUC</a:t>
                      </a:r>
                      <a:endParaRPr lang="ko-Kore-US" altLang="en-US" sz="15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65054"/>
                  </a:ext>
                </a:extLst>
              </a:tr>
              <a:tr h="326863">
                <a:tc>
                  <a:txBody>
                    <a:bodyPr/>
                    <a:lstStyle/>
                    <a:p>
                      <a:r>
                        <a:rPr lang="en-US" altLang="ko-Kore-US" sz="1600" b="1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Logistic Regression</a:t>
                      </a:r>
                      <a:endParaRPr lang="ko-Kore-US" altLang="en-US" sz="1600" b="1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82278" marR="82278" marT="41139" marB="411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0.95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0.66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0.71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233997"/>
                  </a:ext>
                </a:extLst>
              </a:tr>
              <a:tr h="326863">
                <a:tc>
                  <a:txBody>
                    <a:bodyPr/>
                    <a:lstStyle/>
                    <a:p>
                      <a:r>
                        <a:rPr lang="en-US" altLang="en-US" sz="1600" b="0" i="0" spc="-150" dirty="0" err="1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LinearDiscriminantAnalysis</a:t>
                      </a:r>
                      <a:endParaRPr lang="ko-Kore-US" altLang="en-US" sz="16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82278" marR="82278" marT="41139" marB="411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0.95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0.68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0.73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234496"/>
                  </a:ext>
                </a:extLst>
              </a:tr>
              <a:tr h="326863">
                <a:tc>
                  <a:txBody>
                    <a:bodyPr/>
                    <a:lstStyle/>
                    <a:p>
                      <a:r>
                        <a:rPr lang="en-US" altLang="en-US" sz="1600" b="0" i="0" spc="-150" dirty="0" err="1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GaussianNB</a:t>
                      </a:r>
                      <a:endParaRPr lang="ko-Kore-US" altLang="en-US" sz="16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82278" marR="82278" marT="41139" marB="411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0.96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0.94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0.96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0.38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0.87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0.53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819553"/>
                  </a:ext>
                </a:extLst>
              </a:tr>
              <a:tr h="326863">
                <a:tc>
                  <a:txBody>
                    <a:bodyPr/>
                    <a:lstStyle/>
                    <a:p>
                      <a:r>
                        <a:rPr lang="en-US" altLang="ko-Kore-US" sz="16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Random </a:t>
                      </a:r>
                      <a:r>
                        <a:rPr lang="en-US" altLang="ko-Kore-US" sz="1600" b="0" i="0" spc="-150" dirty="0" err="1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ForestClassifier</a:t>
                      </a:r>
                      <a:endParaRPr lang="ko-Kore-US" altLang="en-US" sz="16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82278" marR="82278" marT="41139" marB="411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1.00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0.82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0.80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799339"/>
                  </a:ext>
                </a:extLst>
              </a:tr>
              <a:tr h="326863">
                <a:tc>
                  <a:txBody>
                    <a:bodyPr/>
                    <a:lstStyle/>
                    <a:p>
                      <a:r>
                        <a:rPr lang="en-US" altLang="ko-Kore-US" sz="1600" b="0" i="0" spc="-150" dirty="0" err="1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XGBoost</a:t>
                      </a:r>
                      <a:endParaRPr lang="ko-Kore-US" altLang="en-US" sz="16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82278" marR="82278" marT="41139" marB="411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1.00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1.00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0.82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0.70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0.76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097265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A3E88F-E257-9BB5-3C90-5718A8A57430}"/>
              </a:ext>
            </a:extLst>
          </p:cNvPr>
          <p:cNvSpPr/>
          <p:nvPr/>
        </p:nvSpPr>
        <p:spPr>
          <a:xfrm>
            <a:off x="1161215" y="3626046"/>
            <a:ext cx="6211710" cy="6394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6C8BB2-39D6-5CBD-B288-C7325FE855A2}"/>
              </a:ext>
            </a:extLst>
          </p:cNvPr>
          <p:cNvSpPr txBox="1"/>
          <p:nvPr/>
        </p:nvSpPr>
        <p:spPr>
          <a:xfrm>
            <a:off x="11391893" y="1530443"/>
            <a:ext cx="63627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* DATASET  (KOSDAQ)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</p:txBody>
      </p:sp>
      <p:graphicFrame>
        <p:nvGraphicFramePr>
          <p:cNvPr id="33" name="표 44">
            <a:extLst>
              <a:ext uri="{FF2B5EF4-FFF2-40B4-BE49-F238E27FC236}">
                <a16:creationId xmlns:a16="http://schemas.microsoft.com/office/drawing/2014/main" id="{F4F7B1E9-4EFB-06FD-873F-967F78363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96370"/>
              </p:ext>
            </p:extLst>
          </p:nvPr>
        </p:nvGraphicFramePr>
        <p:xfrm>
          <a:off x="8187070" y="6272257"/>
          <a:ext cx="9948528" cy="2757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0784">
                  <a:extLst>
                    <a:ext uri="{9D8B030D-6E8A-4147-A177-3AD203B41FA5}">
                      <a16:colId xmlns:a16="http://schemas.microsoft.com/office/drawing/2014/main" val="3763970285"/>
                    </a:ext>
                  </a:extLst>
                </a:gridCol>
                <a:gridCol w="1105392">
                  <a:extLst>
                    <a:ext uri="{9D8B030D-6E8A-4147-A177-3AD203B41FA5}">
                      <a16:colId xmlns:a16="http://schemas.microsoft.com/office/drawing/2014/main" val="2254827420"/>
                    </a:ext>
                  </a:extLst>
                </a:gridCol>
                <a:gridCol w="1105392">
                  <a:extLst>
                    <a:ext uri="{9D8B030D-6E8A-4147-A177-3AD203B41FA5}">
                      <a16:colId xmlns:a16="http://schemas.microsoft.com/office/drawing/2014/main" val="2663334505"/>
                    </a:ext>
                  </a:extLst>
                </a:gridCol>
                <a:gridCol w="1105392">
                  <a:extLst>
                    <a:ext uri="{9D8B030D-6E8A-4147-A177-3AD203B41FA5}">
                      <a16:colId xmlns:a16="http://schemas.microsoft.com/office/drawing/2014/main" val="2178017006"/>
                    </a:ext>
                  </a:extLst>
                </a:gridCol>
                <a:gridCol w="1105392">
                  <a:extLst>
                    <a:ext uri="{9D8B030D-6E8A-4147-A177-3AD203B41FA5}">
                      <a16:colId xmlns:a16="http://schemas.microsoft.com/office/drawing/2014/main" val="3856574035"/>
                    </a:ext>
                  </a:extLst>
                </a:gridCol>
                <a:gridCol w="1105392">
                  <a:extLst>
                    <a:ext uri="{9D8B030D-6E8A-4147-A177-3AD203B41FA5}">
                      <a16:colId xmlns:a16="http://schemas.microsoft.com/office/drawing/2014/main" val="3451630564"/>
                    </a:ext>
                  </a:extLst>
                </a:gridCol>
                <a:gridCol w="1105392">
                  <a:extLst>
                    <a:ext uri="{9D8B030D-6E8A-4147-A177-3AD203B41FA5}">
                      <a16:colId xmlns:a16="http://schemas.microsoft.com/office/drawing/2014/main" val="507874294"/>
                    </a:ext>
                  </a:extLst>
                </a:gridCol>
                <a:gridCol w="1105392">
                  <a:extLst>
                    <a:ext uri="{9D8B030D-6E8A-4147-A177-3AD203B41FA5}">
                      <a16:colId xmlns:a16="http://schemas.microsoft.com/office/drawing/2014/main" val="1352320290"/>
                    </a:ext>
                  </a:extLst>
                </a:gridCol>
              </a:tblGrid>
              <a:tr h="326863">
                <a:tc rowSpan="3">
                  <a:txBody>
                    <a:bodyPr/>
                    <a:lstStyle/>
                    <a:p>
                      <a:endParaRPr lang="en-US" altLang="en-US" sz="16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  <a:p>
                      <a:r>
                        <a:rPr lang="ko-Kore-US" altLang="en-US" sz="16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평가지표</a:t>
                      </a:r>
                      <a:endParaRPr lang="en-US" altLang="ko-Kore-US" sz="16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  <a:p>
                      <a:r>
                        <a:rPr lang="en-US" altLang="ko-Kore-US" sz="16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(Parameter = ‘ Tuned ’ )</a:t>
                      </a:r>
                      <a:endParaRPr lang="ko-Kore-US" altLang="en-US" sz="16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en-US" altLang="ko-Kore-US" sz="16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KOSDAQ</a:t>
                      </a:r>
                      <a:endParaRPr lang="ko-Kore-US" altLang="en-US" sz="16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US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US" altLang="en-US" sz="2400" b="0" i="0" spc="-15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US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altLang="ko-Kore-US" sz="2400" b="0" i="0" spc="-15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Precision</a:t>
                      </a:r>
                      <a:endParaRPr lang="ko-Kore-US" altLang="en-US" sz="2400" b="0" i="0" spc="-15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US" altLang="en-US" sz="2400" b="0" i="0" spc="-15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US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981778"/>
                  </a:ext>
                </a:extLst>
              </a:tr>
              <a:tr h="326863">
                <a:tc vMerge="1">
                  <a:txBody>
                    <a:bodyPr/>
                    <a:lstStyle/>
                    <a:p>
                      <a:endParaRPr lang="ko-Kore-US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16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Train set</a:t>
                      </a:r>
                      <a:endParaRPr lang="ko-Kore-US" altLang="en-US" sz="16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US" altLang="en-US" sz="1600" b="0" i="0" spc="-150" dirty="0">
                        <a:solidFill>
                          <a:schemeClr val="bg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16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Test Set</a:t>
                      </a:r>
                      <a:endParaRPr lang="ko-Kore-US" altLang="en-US" sz="16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US" altLang="en-US" sz="1600" b="0" i="0" spc="-150" dirty="0">
                        <a:solidFill>
                          <a:schemeClr val="bg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US" altLang="en-US" sz="1600" b="0" i="0" spc="-150" dirty="0">
                        <a:solidFill>
                          <a:schemeClr val="bg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US" altLang="en-US" sz="1600" b="0" i="0" spc="-150" dirty="0">
                        <a:solidFill>
                          <a:schemeClr val="bg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US" altLang="en-US" sz="1600" b="0" i="0" spc="-150" dirty="0">
                        <a:solidFill>
                          <a:schemeClr val="bg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70622"/>
                  </a:ext>
                </a:extLst>
              </a:tr>
              <a:tr h="326863">
                <a:tc vMerge="1">
                  <a:txBody>
                    <a:bodyPr/>
                    <a:lstStyle/>
                    <a:p>
                      <a:endParaRPr lang="ko-Kore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15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Accuracy</a:t>
                      </a:r>
                      <a:endParaRPr lang="ko-Kore-US" altLang="en-US" sz="15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15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AUC</a:t>
                      </a:r>
                      <a:endParaRPr lang="ko-Kore-US" altLang="en-US" sz="15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15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Accuracy</a:t>
                      </a:r>
                      <a:endParaRPr lang="ko-Kore-US" altLang="en-US" sz="15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15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Precision</a:t>
                      </a:r>
                      <a:endParaRPr lang="ko-Kore-US" altLang="en-US" sz="15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15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Recall</a:t>
                      </a:r>
                      <a:endParaRPr lang="ko-Kore-US" altLang="en-US" sz="15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15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F1</a:t>
                      </a:r>
                      <a:endParaRPr lang="ko-Kore-US" altLang="en-US" sz="15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15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AUC</a:t>
                      </a:r>
                      <a:endParaRPr lang="ko-Kore-US" altLang="en-US" sz="15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5617" marR="135617" marT="67808" marB="6780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65054"/>
                  </a:ext>
                </a:extLst>
              </a:tr>
              <a:tr h="326863">
                <a:tc>
                  <a:txBody>
                    <a:bodyPr/>
                    <a:lstStyle/>
                    <a:p>
                      <a:r>
                        <a:rPr lang="en-US" altLang="ko-Kore-US" sz="1600" b="1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Logistic Regression</a:t>
                      </a:r>
                      <a:endParaRPr lang="ko-Kore-US" altLang="en-US" sz="1600" b="1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82278" marR="82278" marT="41139" marB="411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0.94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0.75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0.75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0.75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233997"/>
                  </a:ext>
                </a:extLst>
              </a:tr>
              <a:tr h="326863">
                <a:tc>
                  <a:txBody>
                    <a:bodyPr/>
                    <a:lstStyle/>
                    <a:p>
                      <a:r>
                        <a:rPr lang="en-US" altLang="en-US" sz="1600" b="0" i="0" spc="-150" dirty="0" err="1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LinearDiscriminantAnalysis</a:t>
                      </a:r>
                      <a:endParaRPr lang="ko-Kore-US" altLang="en-US" sz="16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82278" marR="82278" marT="41139" marB="411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0.94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0.83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0.70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0.76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879634"/>
                  </a:ext>
                </a:extLst>
              </a:tr>
              <a:tr h="326863">
                <a:tc>
                  <a:txBody>
                    <a:bodyPr/>
                    <a:lstStyle/>
                    <a:p>
                      <a:r>
                        <a:rPr lang="en-US" altLang="en-US" sz="1600" b="0" i="0" spc="-150" dirty="0" err="1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GaussianNB</a:t>
                      </a:r>
                      <a:endParaRPr lang="ko-Kore-US" altLang="en-US" sz="16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82278" marR="82278" marT="41139" marB="411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0.94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0.96</a:t>
                      </a:r>
                      <a:endParaRPr lang="ko-KR" sz="1000" kern="10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0.65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0.69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0.67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0.97</a:t>
                      </a:r>
                      <a:endParaRPr lang="ko-KR" sz="1000" kern="10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234496"/>
                  </a:ext>
                </a:extLst>
              </a:tr>
              <a:tr h="326863">
                <a:tc>
                  <a:txBody>
                    <a:bodyPr/>
                    <a:lstStyle/>
                    <a:p>
                      <a:r>
                        <a:rPr lang="en-US" altLang="ko-Kore-US" sz="1600" b="0" i="0" spc="-15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Random </a:t>
                      </a:r>
                      <a:r>
                        <a:rPr lang="en-US" altLang="ko-Kore-US" sz="1600" b="0" i="0" spc="-150" dirty="0" err="1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ForestClassifier</a:t>
                      </a:r>
                      <a:endParaRPr lang="ko-Kore-US" altLang="en-US" sz="16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82278" marR="82278" marT="41139" marB="411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1.00</a:t>
                      </a:r>
                      <a:endParaRPr lang="ko-KR" sz="1000" kern="10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0.76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819553"/>
                  </a:ext>
                </a:extLst>
              </a:tr>
              <a:tr h="326863">
                <a:tc>
                  <a:txBody>
                    <a:bodyPr/>
                    <a:lstStyle/>
                    <a:p>
                      <a:r>
                        <a:rPr lang="en-US" altLang="ko-Kore-US" sz="1600" b="0" i="0" spc="-150" dirty="0" err="1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XGBoost</a:t>
                      </a:r>
                      <a:endParaRPr lang="ko-Kore-US" altLang="en-US" sz="1600" b="0" i="0" spc="-15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82278" marR="82278" marT="41139" marB="411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0.99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96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0.85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0.70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0.77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000" kern="100" dirty="0"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799339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85D9D646-662F-5CAF-6F8C-AC8CDD9048C9}"/>
              </a:ext>
            </a:extLst>
          </p:cNvPr>
          <p:cNvSpPr/>
          <p:nvPr/>
        </p:nvSpPr>
        <p:spPr>
          <a:xfrm>
            <a:off x="14859000" y="7029638"/>
            <a:ext cx="2151717" cy="19985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AEA2DE-7ED5-1A73-4C1D-517680EC6CB9}"/>
              </a:ext>
            </a:extLst>
          </p:cNvPr>
          <p:cNvSpPr/>
          <p:nvPr/>
        </p:nvSpPr>
        <p:spPr>
          <a:xfrm>
            <a:off x="8187070" y="7373660"/>
            <a:ext cx="2176130" cy="3606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77526F-DBB8-9AF7-FC8B-86426A6B83B8}"/>
              </a:ext>
            </a:extLst>
          </p:cNvPr>
          <p:cNvGrpSpPr/>
          <p:nvPr/>
        </p:nvGrpSpPr>
        <p:grpSpPr>
          <a:xfrm>
            <a:off x="1371600" y="3619500"/>
            <a:ext cx="5865723" cy="6051778"/>
            <a:chOff x="956561" y="3982879"/>
            <a:chExt cx="5169093" cy="41428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0CC851-F420-1766-1E43-D2471C98DF59}"/>
                </a:ext>
              </a:extLst>
            </p:cNvPr>
            <p:cNvSpPr txBox="1"/>
            <p:nvPr/>
          </p:nvSpPr>
          <p:spPr>
            <a:xfrm>
              <a:off x="963386" y="4229100"/>
              <a:ext cx="5130795" cy="505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400" b="1" kern="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endParaRPr>
            </a:p>
            <a:p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C=0.5,max_iter=100,penalty='l2',solver='saga',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random_state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=1</a:t>
              </a:r>
            </a:p>
            <a:p>
              <a:endPara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BA7DAD-EC1E-FB62-B1F8-6E0C5DEE3A07}"/>
                </a:ext>
              </a:extLst>
            </p:cNvPr>
            <p:cNvSpPr txBox="1"/>
            <p:nvPr/>
          </p:nvSpPr>
          <p:spPr>
            <a:xfrm>
              <a:off x="963386" y="3982879"/>
              <a:ext cx="2809163" cy="2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-100" normalizeH="0" baseline="0" noProof="0" dirty="0">
                  <a:ln>
                    <a:noFill/>
                  </a:ln>
                  <a:solidFill>
                    <a:srgbClr val="212529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Logistic-Regression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BD1358-686F-FA95-E4DA-B95C8E5A341E}"/>
                </a:ext>
              </a:extLst>
            </p:cNvPr>
            <p:cNvSpPr txBox="1"/>
            <p:nvPr/>
          </p:nvSpPr>
          <p:spPr>
            <a:xfrm>
              <a:off x="956561" y="4859741"/>
              <a:ext cx="3091977" cy="2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-100" normalizeH="0" baseline="0" noProof="0" dirty="0">
                  <a:ln>
                    <a:noFill/>
                  </a:ln>
                  <a:solidFill>
                    <a:srgbClr val="212529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Linear-Discriminant-Analysis</a:t>
              </a:r>
              <a:endParaRPr kumimoji="0" lang="ko-KR" altLang="en-US" sz="16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BB5D09-6C5C-9515-D682-7C0E6DE63B4C}"/>
                </a:ext>
              </a:extLst>
            </p:cNvPr>
            <p:cNvSpPr txBox="1"/>
            <p:nvPr/>
          </p:nvSpPr>
          <p:spPr>
            <a:xfrm>
              <a:off x="963384" y="5860654"/>
              <a:ext cx="5130795" cy="215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Medium" panose="02000603000000020004" pitchFamily="50" charset="-127"/>
                </a:rPr>
                <a:t>priors=[0.9669206094627105, 0.0330793905372895]</a:t>
              </a:r>
              <a:endPara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B1DE4F-CDF3-83CF-2661-355CE9AF61F7}"/>
                </a:ext>
              </a:extLst>
            </p:cNvPr>
            <p:cNvSpPr txBox="1"/>
            <p:nvPr/>
          </p:nvSpPr>
          <p:spPr>
            <a:xfrm>
              <a:off x="963384" y="5598875"/>
              <a:ext cx="1386767" cy="2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-100" normalizeH="0" baseline="0" noProof="0" dirty="0">
                  <a:ln>
                    <a:noFill/>
                  </a:ln>
                  <a:solidFill>
                    <a:srgbClr val="212529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Gaussian-NB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5D772C-7443-E04C-D13E-468857DEAF98}"/>
                </a:ext>
              </a:extLst>
            </p:cNvPr>
            <p:cNvSpPr txBox="1"/>
            <p:nvPr/>
          </p:nvSpPr>
          <p:spPr>
            <a:xfrm>
              <a:off x="963383" y="6461323"/>
              <a:ext cx="5130795" cy="554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50"/>
                </a:lnSpc>
                <a:spcBef>
                  <a:spcPts val="0"/>
                </a:spcBef>
                <a:spcAft>
                  <a:spcPts val="533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endParaRPr>
            </a:p>
            <a:p>
              <a:pPr latinLnBrk="0">
                <a:lnSpc>
                  <a:spcPts val="950"/>
                </a:lnSpc>
                <a:spcAft>
                  <a:spcPts val="533"/>
                </a:spcAft>
              </a:pP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random_state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=1,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max_depth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=10,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min_samples_leaf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 1,</a:t>
              </a:r>
            </a:p>
            <a:p>
              <a:pPr latinLnBrk="0">
                <a:lnSpc>
                  <a:spcPts val="950"/>
                </a:lnSpc>
                <a:spcAft>
                  <a:spcPts val="533"/>
                </a:spcAft>
              </a:pPr>
              <a:endParaRPr lang="en-US" altLang="ko-KR" sz="1400" b="1" kern="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endParaRPr>
            </a:p>
            <a:p>
              <a:pPr latinLnBrk="0">
                <a:lnSpc>
                  <a:spcPts val="950"/>
                </a:lnSpc>
                <a:spcAft>
                  <a:spcPts val="533"/>
                </a:spcAft>
              </a:pP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min_samples_split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 1, 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n_estimators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 100</a:t>
              </a:r>
              <a:endParaRPr lang="en-US" altLang="ko-KR" sz="1400" b="1" kern="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0E6A28-FC10-A68C-6D46-7371121D5D9E}"/>
                </a:ext>
              </a:extLst>
            </p:cNvPr>
            <p:cNvSpPr txBox="1"/>
            <p:nvPr/>
          </p:nvSpPr>
          <p:spPr>
            <a:xfrm>
              <a:off x="959214" y="6165467"/>
              <a:ext cx="1644934" cy="23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-100" normalizeH="0" baseline="0" noProof="0" dirty="0">
                  <a:ln>
                    <a:noFill/>
                  </a:ln>
                  <a:solidFill>
                    <a:srgbClr val="212529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Random-Forest</a:t>
              </a:r>
              <a:endParaRPr kumimoji="0" lang="ko-KR" altLang="en-US" sz="16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460D96-A3E0-1841-A832-073B47BF8FFE}"/>
                </a:ext>
              </a:extLst>
            </p:cNvPr>
            <p:cNvSpPr txBox="1"/>
            <p:nvPr/>
          </p:nvSpPr>
          <p:spPr>
            <a:xfrm>
              <a:off x="994862" y="7584252"/>
              <a:ext cx="5130792" cy="5415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533"/>
                </a:spcAft>
                <a:buClrTx/>
                <a:buSzPts val="1000"/>
                <a:buFontTx/>
                <a:buNone/>
                <a:tabLst>
                  <a:tab pos="304815" algn="l"/>
                </a:tabLst>
                <a:defRPr/>
              </a:pPr>
              <a:r>
                <a:rPr kumimoji="0" lang="en-US" altLang="ko-KR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random_state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=1,colsample_bytree= 0.7, gamma= 0, </a:t>
              </a:r>
              <a:r>
                <a:rPr kumimoji="0" lang="en-US" altLang="ko-KR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learning_rate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 0.1, </a:t>
              </a:r>
              <a:r>
                <a:rPr kumimoji="0" lang="en-US" altLang="ko-KR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max_depth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=10, </a:t>
              </a:r>
              <a:r>
                <a:rPr kumimoji="0" lang="en-US" altLang="ko-KR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min_child_weight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 1, </a:t>
              </a:r>
              <a:r>
                <a:rPr kumimoji="0" lang="en-US" altLang="ko-KR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n_estimators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= 100, subsample= 0.7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C8D13E-5190-4060-E114-D0F225539FFF}"/>
                </a:ext>
              </a:extLst>
            </p:cNvPr>
            <p:cNvSpPr txBox="1"/>
            <p:nvPr/>
          </p:nvSpPr>
          <p:spPr>
            <a:xfrm>
              <a:off x="963383" y="7280202"/>
              <a:ext cx="1608159" cy="238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53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Medium" panose="02000603000000020004" pitchFamily="50" charset="-127"/>
                </a:rPr>
                <a:t>XGB-Classifier</a:t>
              </a:r>
              <a:endParaRPr kumimoji="0" lang="ko-KR" altLang="ko-KR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3EFBEA-3AAD-0C7F-2411-C03BC447EE2D}"/>
                </a:ext>
              </a:extLst>
            </p:cNvPr>
            <p:cNvSpPr txBox="1"/>
            <p:nvPr/>
          </p:nvSpPr>
          <p:spPr>
            <a:xfrm>
              <a:off x="959211" y="5147965"/>
              <a:ext cx="5130795" cy="3663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priors=[0.9669206094627105, 0.0330793905372895], solver='</a:t>
              </a:r>
              <a:r>
                <a:rPr lang="en-US" altLang="ko-KR" sz="1400" b="1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lsqr</a:t>
              </a:r>
              <a:r>
                <a:rPr lang="en-US" altLang="ko-KR" sz="1400" b="1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굴림" panose="020B0600000101010101" pitchFamily="50" charset="-127"/>
                </a:rPr>
                <a:t>’, shrinkage= 'auto'</a:t>
              </a:r>
              <a:endPara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anose="02000603000000020004" pitchFamily="50" charset="-127"/>
              </a:endParaRPr>
            </a:p>
          </p:txBody>
        </p:sp>
      </p:grpSp>
      <p:cxnSp>
        <p:nvCxnSpPr>
          <p:cNvPr id="2" name="직선 연결선[R] 61">
            <a:extLst>
              <a:ext uri="{FF2B5EF4-FFF2-40B4-BE49-F238E27FC236}">
                <a16:creationId xmlns:a16="http://schemas.microsoft.com/office/drawing/2014/main" id="{610478C3-9BA6-9AF9-66DF-790CEFA262C6}"/>
              </a:ext>
            </a:extLst>
          </p:cNvPr>
          <p:cNvCxnSpPr>
            <a:cxnSpLocks/>
          </p:cNvCxnSpPr>
          <p:nvPr/>
        </p:nvCxnSpPr>
        <p:spPr>
          <a:xfrm flipH="1" flipV="1">
            <a:off x="9116786" y="2229698"/>
            <a:ext cx="225142" cy="124437"/>
          </a:xfrm>
          <a:prstGeom prst="line">
            <a:avLst/>
          </a:prstGeom>
          <a:ln w="50800">
            <a:solidFill>
              <a:srgbClr val="FF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62">
            <a:extLst>
              <a:ext uri="{FF2B5EF4-FFF2-40B4-BE49-F238E27FC236}">
                <a16:creationId xmlns:a16="http://schemas.microsoft.com/office/drawing/2014/main" id="{777DC70C-EFCB-303B-A0A8-871F7FA1C109}"/>
              </a:ext>
            </a:extLst>
          </p:cNvPr>
          <p:cNvCxnSpPr>
            <a:cxnSpLocks/>
          </p:cNvCxnSpPr>
          <p:nvPr/>
        </p:nvCxnSpPr>
        <p:spPr>
          <a:xfrm flipH="1">
            <a:off x="9113328" y="2354135"/>
            <a:ext cx="228600" cy="76202"/>
          </a:xfrm>
          <a:prstGeom prst="line">
            <a:avLst/>
          </a:prstGeom>
          <a:ln w="50800">
            <a:solidFill>
              <a:srgbClr val="FF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015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FCB81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Modeling by Machine Learning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50431B9-CE80-07AE-4869-310F6D8C6CC7}"/>
              </a:ext>
            </a:extLst>
          </p:cNvPr>
          <p:cNvSpPr txBox="1"/>
          <p:nvPr/>
        </p:nvSpPr>
        <p:spPr>
          <a:xfrm>
            <a:off x="868115" y="5435761"/>
            <a:ext cx="78485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PR-AUC curve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47E996-B640-4082-B799-FF7B920F3F3D}"/>
              </a:ext>
            </a:extLst>
          </p:cNvPr>
          <p:cNvSpPr txBox="1"/>
          <p:nvPr/>
        </p:nvSpPr>
        <p:spPr>
          <a:xfrm>
            <a:off x="858411" y="1943100"/>
            <a:ext cx="78485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Threshold value</a:t>
            </a:r>
          </a:p>
        </p:txBody>
      </p:sp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0A88F58A-0FCB-6692-E198-30CD815669E6}"/>
              </a:ext>
            </a:extLst>
          </p:cNvPr>
          <p:cNvSpPr/>
          <p:nvPr/>
        </p:nvSpPr>
        <p:spPr>
          <a:xfrm>
            <a:off x="963386" y="8871307"/>
            <a:ext cx="3244763" cy="629171"/>
          </a:xfrm>
          <a:prstGeom prst="snip2DiagRect">
            <a:avLst>
              <a:gd name="adj1" fmla="val 50000"/>
              <a:gd name="adj2" fmla="val 16667"/>
            </a:avLst>
          </a:prstGeom>
          <a:solidFill>
            <a:srgbClr val="FEE3A0"/>
          </a:solidFill>
          <a:ln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ts val="1425"/>
              </a:lnSpc>
              <a:spcAft>
                <a:spcPts val="800"/>
              </a:spcAft>
            </a:pPr>
            <a:r>
              <a:rPr lang="en-US" altLang="ko-KR" sz="1600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LogisticRegression</a:t>
            </a:r>
            <a:endParaRPr lang="ko-KR" altLang="ko-KR" sz="14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BDC4AB1C-7462-9E6C-B177-D8DA79CEEC76}"/>
              </a:ext>
            </a:extLst>
          </p:cNvPr>
          <p:cNvSpPr/>
          <p:nvPr/>
        </p:nvSpPr>
        <p:spPr>
          <a:xfrm>
            <a:off x="4544272" y="8871307"/>
            <a:ext cx="3146580" cy="629171"/>
          </a:xfrm>
          <a:prstGeom prst="snip2DiagRect">
            <a:avLst>
              <a:gd name="adj1" fmla="val 50000"/>
              <a:gd name="adj2" fmla="val 16667"/>
            </a:avLst>
          </a:prstGeom>
          <a:solidFill>
            <a:srgbClr val="FEE3A0"/>
          </a:solidFill>
          <a:ln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350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LinearDiscriminantAnalysis</a:t>
            </a:r>
            <a:endParaRPr lang="ko-KR" altLang="ko-KR" sz="14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 latinLnBrk="0">
              <a:lnSpc>
                <a:spcPts val="1425"/>
              </a:lnSpc>
              <a:spcAft>
                <a:spcPts val="800"/>
              </a:spcAft>
            </a:pPr>
            <a:endParaRPr lang="ko-KR" altLang="ko-KR" sz="16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1" name="사각형: 잘린 대각선 방향 모서리 40">
            <a:extLst>
              <a:ext uri="{FF2B5EF4-FFF2-40B4-BE49-F238E27FC236}">
                <a16:creationId xmlns:a16="http://schemas.microsoft.com/office/drawing/2014/main" id="{54A73CC1-3741-2B57-3A85-59F7F2C3E5CE}"/>
              </a:ext>
            </a:extLst>
          </p:cNvPr>
          <p:cNvSpPr/>
          <p:nvPr/>
        </p:nvSpPr>
        <p:spPr>
          <a:xfrm>
            <a:off x="8026975" y="8871307"/>
            <a:ext cx="3059547" cy="629171"/>
          </a:xfrm>
          <a:prstGeom prst="snip2DiagRect">
            <a:avLst>
              <a:gd name="adj1" fmla="val 50000"/>
              <a:gd name="adj2" fmla="val 16667"/>
            </a:avLst>
          </a:prstGeom>
          <a:solidFill>
            <a:srgbClr val="FEE3A0"/>
          </a:solidFill>
          <a:ln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800"/>
              </a:spcAft>
            </a:pPr>
            <a:r>
              <a:rPr lang="en-US" altLang="ko-KR" sz="1400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GaussianNB</a:t>
            </a:r>
            <a:endParaRPr lang="ko-KR" altLang="ko-KR" sz="14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3" name="사각형: 잘린 대각선 방향 모서리 42">
            <a:extLst>
              <a:ext uri="{FF2B5EF4-FFF2-40B4-BE49-F238E27FC236}">
                <a16:creationId xmlns:a16="http://schemas.microsoft.com/office/drawing/2014/main" id="{C448904A-1D68-EE50-9C9B-A301C547D540}"/>
              </a:ext>
            </a:extLst>
          </p:cNvPr>
          <p:cNvSpPr/>
          <p:nvPr/>
        </p:nvSpPr>
        <p:spPr>
          <a:xfrm>
            <a:off x="11422645" y="8871307"/>
            <a:ext cx="2898757" cy="629171"/>
          </a:xfrm>
          <a:prstGeom prst="snip2DiagRect">
            <a:avLst>
              <a:gd name="adj1" fmla="val 50000"/>
              <a:gd name="adj2" fmla="val 16667"/>
            </a:avLst>
          </a:prstGeom>
          <a:solidFill>
            <a:srgbClr val="FEE3A0"/>
          </a:solidFill>
          <a:ln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800"/>
              </a:spcAft>
            </a:pPr>
            <a:r>
              <a:rPr lang="en-US" altLang="ko-KR" sz="1400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RandomForest</a:t>
            </a:r>
            <a:endParaRPr lang="ko-KR" altLang="ko-KR" sz="14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5" name="사각형: 잘린 대각선 방향 모서리 44">
            <a:extLst>
              <a:ext uri="{FF2B5EF4-FFF2-40B4-BE49-F238E27FC236}">
                <a16:creationId xmlns:a16="http://schemas.microsoft.com/office/drawing/2014/main" id="{4F417BE5-B920-C36A-34BB-7E97127D1EF1}"/>
              </a:ext>
            </a:extLst>
          </p:cNvPr>
          <p:cNvSpPr/>
          <p:nvPr/>
        </p:nvSpPr>
        <p:spPr>
          <a:xfrm>
            <a:off x="14657523" y="8871307"/>
            <a:ext cx="2898757" cy="629171"/>
          </a:xfrm>
          <a:prstGeom prst="snip2DiagRect">
            <a:avLst>
              <a:gd name="adj1" fmla="val 50000"/>
              <a:gd name="adj2" fmla="val 16667"/>
            </a:avLst>
          </a:prstGeom>
          <a:solidFill>
            <a:srgbClr val="FEE3A0"/>
          </a:solidFill>
          <a:ln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800"/>
              </a:spcAft>
            </a:pPr>
            <a:r>
              <a:rPr lang="en-US" altLang="ko-KR" sz="1400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XGB </a:t>
            </a:r>
            <a:endParaRPr lang="ko-KR" altLang="ko-KR" sz="14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A2D5A0E-2671-B312-428B-EF97A5ADA6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58479" y="2399160"/>
            <a:ext cx="3240000" cy="28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EE01BD-3D36-69A3-7D51-83B8EBC76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395696"/>
            <a:ext cx="3187023" cy="28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51F2B9-BE28-4101-B3FF-1EF6482B7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88" y="6047459"/>
            <a:ext cx="3339735" cy="2686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806E94-F68D-4BF1-ECA3-E3259C218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2395696"/>
            <a:ext cx="3183251" cy="28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2289A1-3980-9606-6718-BBF3106AD3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3272" y="6047459"/>
            <a:ext cx="3194746" cy="26929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6702AB5-5769-2955-6F03-09D331AA83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0770" y="6047459"/>
            <a:ext cx="3165830" cy="27137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206DD56-4EE4-E550-A4A6-0AF0814640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86522" y="2402835"/>
            <a:ext cx="3240000" cy="28763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158013-9C6F-9744-F2D3-753265AF77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8478" y="6047459"/>
            <a:ext cx="3322923" cy="270336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9C1331F-5C3E-3A91-DAD4-45FBD95DAE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01800" y="2400300"/>
            <a:ext cx="3240000" cy="284168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F8B51F4-4161-A62D-2161-3B0765E639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47385" y="6057900"/>
            <a:ext cx="3239999" cy="27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32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434044CF-530E-25A7-75C1-233CE1D41A42}"/>
              </a:ext>
            </a:extLst>
          </p:cNvPr>
          <p:cNvGraphicFramePr>
            <a:graphicFrameLocks noGrp="1"/>
          </p:cNvGraphicFramePr>
          <p:nvPr/>
        </p:nvGraphicFramePr>
        <p:xfrm>
          <a:off x="963386" y="2857500"/>
          <a:ext cx="15995347" cy="5573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814">
                  <a:extLst>
                    <a:ext uri="{9D8B030D-6E8A-4147-A177-3AD203B41FA5}">
                      <a16:colId xmlns:a16="http://schemas.microsoft.com/office/drawing/2014/main" val="2289562745"/>
                    </a:ext>
                  </a:extLst>
                </a:gridCol>
                <a:gridCol w="11929533">
                  <a:extLst>
                    <a:ext uri="{9D8B030D-6E8A-4147-A177-3AD203B41FA5}">
                      <a16:colId xmlns:a16="http://schemas.microsoft.com/office/drawing/2014/main" val="3931215819"/>
                    </a:ext>
                  </a:extLst>
                </a:gridCol>
              </a:tblGrid>
              <a:tr h="1254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제휴사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7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활용방안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7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393789"/>
                  </a:ext>
                </a:extLst>
              </a:tr>
              <a:tr h="139235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CEDEFF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해당 현재 신한자산운용에서 제공하는 펀드위험성은 총 </a:t>
                      </a:r>
                      <a:r>
                        <a:rPr lang="en-US" altLang="ko-KR" b="0" i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CEDEFF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6</a:t>
                      </a:r>
                      <a:r>
                        <a:rPr lang="ko-KR" altLang="en-US" b="0" i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CEDEFF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구간으로 보여준다</a:t>
                      </a:r>
                      <a:endParaRPr lang="en-US" altLang="ko-KR" b="0" i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CEDEFF"/>
                        </a:solidFill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  <a:p>
                      <a:pPr latinLnBrk="1"/>
                      <a:r>
                        <a:rPr lang="ko-KR" altLang="en-US" b="0" i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CEDEFF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하지만 해당 위험성이 어떻게 측정되었는지 투자자들이 이해하기 어렵다</a:t>
                      </a:r>
                      <a:r>
                        <a:rPr lang="en-US" altLang="ko-KR" b="0" i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CEDEFF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="0" i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CEDEFF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특히나 펀드를 구성 종목이 어떤 위험성을 가지는지 개별적으로 판단</a:t>
                      </a:r>
                      <a:endParaRPr lang="en-US" altLang="ko-KR" b="0" i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CEDEFF"/>
                        </a:solidFill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  <a:p>
                      <a:pPr latinLnBrk="1"/>
                      <a:r>
                        <a:rPr lang="ko-KR" altLang="en-US" b="0" i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CEDEFF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하는데 어려움이 있어 투자자들이 해당 펀드에 대한 위험성지표를 신뢰하기 </a:t>
                      </a:r>
                      <a:endParaRPr lang="en-US" altLang="ko-KR" b="0" i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CEDEFF"/>
                        </a:solidFill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  <a:p>
                      <a:pPr latinLnBrk="1"/>
                      <a:r>
                        <a:rPr lang="ko-KR" altLang="en-US" b="0" i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CEDEFF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어렵다</a:t>
                      </a:r>
                      <a:r>
                        <a:rPr lang="en-US" altLang="ko-KR" b="0" i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CEDEFF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. </a:t>
                      </a:r>
                      <a:r>
                        <a:rPr lang="ko-KR" altLang="en-US" b="0" i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CEDEFF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해당 문제를 해결하기 위해  </a:t>
                      </a:r>
                      <a:r>
                        <a:rPr lang="en-US" altLang="ko-KR" b="0" i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CEDEFF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‘</a:t>
                      </a:r>
                      <a:r>
                        <a:rPr lang="ko-KR" altLang="en-US" b="0" i="0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CEDEFF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기업재무건정성</a:t>
                      </a:r>
                      <a:r>
                        <a:rPr lang="ko-KR" altLang="en-US" b="0" i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CEDEFF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 </a:t>
                      </a:r>
                      <a:r>
                        <a:rPr lang="ko-KR" altLang="en-US" b="0" i="0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CEDEFF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알림서비스</a:t>
                      </a:r>
                      <a:r>
                        <a:rPr lang="en-US" altLang="ko-KR" b="0" i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CEDEFF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’</a:t>
                      </a:r>
                      <a:r>
                        <a:rPr lang="ko-KR" altLang="en-US" b="0" i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CEDEFF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를 활용할 수 있다</a:t>
                      </a:r>
                      <a:r>
                        <a:rPr lang="en-US" altLang="ko-KR" b="0" i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CEDEFF"/>
                          </a:solidFill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.</a:t>
                      </a:r>
                      <a:endParaRPr lang="ko-KR" altLang="en-US" b="0" i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CEDEFF"/>
                        </a:solidFill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333577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TDF,TIF, ETF 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등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장기적인 투자를 지향하는  상품들이 다양해지고 있다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. 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특히나 정책적으로도 세금을 감면해주는 등 소비자들과 기업들 모두 장기적으로 도움이 되는 금융상품이다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. 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하지만 일반 투자자들은 펀드나 주식투자시 기준점이 없어 투자에 망설인다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. 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신규투자자 유입을  위해서는 안정성을 객관적으로 보여줄 수 있는 등급이나 점수가 필요하다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. 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이러한 측면에서 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‘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기업재무건전성 점수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＇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를 활용할 수 있다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.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91801"/>
                  </a:ext>
                </a:extLst>
              </a:tr>
              <a:tr h="147524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신한캐피탈은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기업의 신용도를 담보로 한 운전자금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·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시설자금을 대출하고 있다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.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</a:t>
                      </a:r>
                      <a:endParaRPr lang="en-US" altLang="ko-KR" sz="1800" b="1" i="0" kern="1200" dirty="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해당 기업에 대한 대출심사시 해당기업의 부실점수를 보조지표로 활용할 수 있다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해당 부실점수가 높은 기업의 경우 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40%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이상이 당해 </a:t>
                      </a:r>
                      <a:r>
                        <a:rPr lang="ko-KR" alt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상폐되거나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거래정지기업이 </a:t>
                      </a:r>
                      <a:r>
                        <a:rPr lang="ko-KR" alt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되는것을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참고하여 충분히 보조지표 수단으로 사용할 수 있다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502265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A7B117-CDAE-BBB6-6C26-98565CDA46D5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49DA12F3-B2F3-EB21-FF48-D234D9F56C7C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0017E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73D7B71F-72E5-4C4F-BFCB-F6941B817BD9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ko-KR" altLang="en-US" sz="4500" b="1" spc="-300" dirty="0">
                  <a:latin typeface="S-Core Dream 6 Bold" panose="020B0503030302020204" pitchFamily="34" charset="-127"/>
                  <a:ea typeface="S-Core Dream 6 Bold" panose="020B0503030302020204" pitchFamily="34" charset="-127"/>
                  <a:cs typeface="Gothic A1 Black" charset="-127"/>
                </a:rPr>
                <a:t>들어가는 말</a:t>
              </a:r>
              <a:endParaRPr lang="en-US" sz="4500" b="1" spc="-300" dirty="0">
                <a:latin typeface="S-Core Dream 6 Bold" panose="020B0503030302020204" pitchFamily="34" charset="-127"/>
                <a:ea typeface="S-Core Dream 6 Bold" panose="020B0503030302020204" pitchFamily="34" charset="-127"/>
                <a:cs typeface="Gothic A1 Black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CE87FAC-DC4A-22C0-59E3-83B48C5F87A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60631" y="4381295"/>
            <a:ext cx="3706389" cy="10468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889DB9-9245-DFCC-139B-839680DB2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31" y="5728565"/>
            <a:ext cx="3901809" cy="10468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3129EC-DD2D-4AA8-BCE3-1198ACBDB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631" y="7237218"/>
            <a:ext cx="3358969" cy="89359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55DF7CA-E0FC-C459-D8F8-87C9DC58A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18285" y="4594845"/>
            <a:ext cx="3363180" cy="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265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FCB81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Modeling by Machine Learning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50431B9-CE80-07AE-4869-310F6D8C6CC7}"/>
              </a:ext>
            </a:extLst>
          </p:cNvPr>
          <p:cNvSpPr txBox="1"/>
          <p:nvPr/>
        </p:nvSpPr>
        <p:spPr>
          <a:xfrm>
            <a:off x="809264" y="2552700"/>
            <a:ext cx="78485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혼동행렬 </a:t>
            </a:r>
            <a:endParaRPr lang="en-US" altLang="ko-KR" sz="25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0A88F58A-0FCB-6692-E198-30CD815669E6}"/>
              </a:ext>
            </a:extLst>
          </p:cNvPr>
          <p:cNvSpPr/>
          <p:nvPr/>
        </p:nvSpPr>
        <p:spPr>
          <a:xfrm>
            <a:off x="382375" y="6724129"/>
            <a:ext cx="3244763" cy="629171"/>
          </a:xfrm>
          <a:prstGeom prst="snip2DiagRect">
            <a:avLst>
              <a:gd name="adj1" fmla="val 50000"/>
              <a:gd name="adj2" fmla="val 16667"/>
            </a:avLst>
          </a:prstGeom>
          <a:solidFill>
            <a:srgbClr val="FEE3A0"/>
          </a:solidFill>
          <a:ln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ts val="1425"/>
              </a:lnSpc>
              <a:spcAft>
                <a:spcPts val="800"/>
              </a:spcAft>
            </a:pPr>
            <a:r>
              <a:rPr lang="en-US" altLang="ko-KR" sz="1600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LogisticRegression</a:t>
            </a:r>
            <a:endParaRPr lang="ko-KR" altLang="ko-KR" sz="14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BDC4AB1C-7462-9E6C-B177-D8DA79CEEC76}"/>
              </a:ext>
            </a:extLst>
          </p:cNvPr>
          <p:cNvSpPr/>
          <p:nvPr/>
        </p:nvSpPr>
        <p:spPr>
          <a:xfrm>
            <a:off x="4103961" y="6724129"/>
            <a:ext cx="3146580" cy="629171"/>
          </a:xfrm>
          <a:prstGeom prst="snip2DiagRect">
            <a:avLst>
              <a:gd name="adj1" fmla="val 50000"/>
              <a:gd name="adj2" fmla="val 16667"/>
            </a:avLst>
          </a:prstGeom>
          <a:solidFill>
            <a:srgbClr val="FEE3A0"/>
          </a:solidFill>
          <a:ln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350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LinearDiscriminantAnalysis</a:t>
            </a:r>
            <a:endParaRPr lang="ko-KR" altLang="ko-KR" sz="14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 latinLnBrk="0">
              <a:lnSpc>
                <a:spcPts val="1425"/>
              </a:lnSpc>
              <a:spcAft>
                <a:spcPts val="800"/>
              </a:spcAft>
            </a:pPr>
            <a:endParaRPr lang="ko-KR" altLang="ko-KR" sz="16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1" name="사각형: 잘린 대각선 방향 모서리 40">
            <a:extLst>
              <a:ext uri="{FF2B5EF4-FFF2-40B4-BE49-F238E27FC236}">
                <a16:creationId xmlns:a16="http://schemas.microsoft.com/office/drawing/2014/main" id="{54A73CC1-3741-2B57-3A85-59F7F2C3E5CE}"/>
              </a:ext>
            </a:extLst>
          </p:cNvPr>
          <p:cNvSpPr/>
          <p:nvPr/>
        </p:nvSpPr>
        <p:spPr>
          <a:xfrm>
            <a:off x="7727364" y="6724129"/>
            <a:ext cx="3059547" cy="629171"/>
          </a:xfrm>
          <a:prstGeom prst="snip2DiagRect">
            <a:avLst>
              <a:gd name="adj1" fmla="val 50000"/>
              <a:gd name="adj2" fmla="val 16667"/>
            </a:avLst>
          </a:prstGeom>
          <a:solidFill>
            <a:srgbClr val="FEE3A0"/>
          </a:solidFill>
          <a:ln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800"/>
              </a:spcAft>
            </a:pPr>
            <a:r>
              <a:rPr lang="en-US" altLang="ko-KR" sz="1400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GaussianNB</a:t>
            </a:r>
            <a:endParaRPr lang="ko-KR" altLang="ko-KR" sz="14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3" name="사각형: 잘린 대각선 방향 모서리 42">
            <a:extLst>
              <a:ext uri="{FF2B5EF4-FFF2-40B4-BE49-F238E27FC236}">
                <a16:creationId xmlns:a16="http://schemas.microsoft.com/office/drawing/2014/main" id="{C448904A-1D68-EE50-9C9B-A301C547D540}"/>
              </a:ext>
            </a:extLst>
          </p:cNvPr>
          <p:cNvSpPr/>
          <p:nvPr/>
        </p:nvSpPr>
        <p:spPr>
          <a:xfrm>
            <a:off x="11263734" y="6724129"/>
            <a:ext cx="2898757" cy="629171"/>
          </a:xfrm>
          <a:prstGeom prst="snip2DiagRect">
            <a:avLst>
              <a:gd name="adj1" fmla="val 50000"/>
              <a:gd name="adj2" fmla="val 16667"/>
            </a:avLst>
          </a:prstGeom>
          <a:solidFill>
            <a:srgbClr val="FEE3A0"/>
          </a:solidFill>
          <a:ln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800"/>
              </a:spcAft>
            </a:pPr>
            <a:r>
              <a:rPr lang="en-US" altLang="ko-KR" sz="1400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RandomForest</a:t>
            </a:r>
            <a:endParaRPr lang="ko-KR" altLang="ko-KR" sz="14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5" name="사각형: 잘린 대각선 방향 모서리 44">
            <a:extLst>
              <a:ext uri="{FF2B5EF4-FFF2-40B4-BE49-F238E27FC236}">
                <a16:creationId xmlns:a16="http://schemas.microsoft.com/office/drawing/2014/main" id="{4F417BE5-B920-C36A-34BB-7E97127D1EF1}"/>
              </a:ext>
            </a:extLst>
          </p:cNvPr>
          <p:cNvSpPr/>
          <p:nvPr/>
        </p:nvSpPr>
        <p:spPr>
          <a:xfrm>
            <a:off x="14639314" y="6724129"/>
            <a:ext cx="2898757" cy="629171"/>
          </a:xfrm>
          <a:prstGeom prst="snip2DiagRect">
            <a:avLst>
              <a:gd name="adj1" fmla="val 50000"/>
              <a:gd name="adj2" fmla="val 16667"/>
            </a:avLst>
          </a:prstGeom>
          <a:solidFill>
            <a:srgbClr val="FEE3A0"/>
          </a:solidFill>
          <a:ln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800"/>
              </a:spcAft>
            </a:pPr>
            <a:r>
              <a:rPr lang="en-US" altLang="ko-KR" sz="1400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XGB </a:t>
            </a:r>
            <a:endParaRPr lang="ko-KR" altLang="ko-KR" sz="14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94CA84-AA71-3350-0BE6-0D7E2E2ECF6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49743" y="3826922"/>
            <a:ext cx="3600000" cy="28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6B8027-1409-E15F-F79D-45CA9A2E5ED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70727" y="3826922"/>
            <a:ext cx="3600000" cy="28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3A2219-5774-2923-8451-E362A2FB04D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891711" y="3826922"/>
            <a:ext cx="3600000" cy="28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E23068-0C17-085D-12B6-CA7047230A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412695" y="3826922"/>
            <a:ext cx="3600000" cy="28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888AABD-634A-B625-573E-47C57ED1BEB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28759" y="3826922"/>
            <a:ext cx="360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78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FCB81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Modeling by Machine Learning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50431B9-CE80-07AE-4869-310F6D8C6CC7}"/>
              </a:ext>
            </a:extLst>
          </p:cNvPr>
          <p:cNvSpPr txBox="1"/>
          <p:nvPr/>
        </p:nvSpPr>
        <p:spPr>
          <a:xfrm>
            <a:off x="809264" y="5410361"/>
            <a:ext cx="78485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혼동행렬</a:t>
            </a:r>
            <a:r>
              <a:rPr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-</a:t>
            </a:r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스케일링 </a:t>
            </a:r>
            <a:r>
              <a:rPr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X</a:t>
            </a:r>
          </a:p>
        </p:txBody>
      </p:sp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id="{0A88F58A-0FCB-6692-E198-30CD815669E6}"/>
              </a:ext>
            </a:extLst>
          </p:cNvPr>
          <p:cNvSpPr/>
          <p:nvPr/>
        </p:nvSpPr>
        <p:spPr>
          <a:xfrm>
            <a:off x="382375" y="9060119"/>
            <a:ext cx="3244763" cy="629171"/>
          </a:xfrm>
          <a:prstGeom prst="snip2DiagRect">
            <a:avLst>
              <a:gd name="adj1" fmla="val 50000"/>
              <a:gd name="adj2" fmla="val 16667"/>
            </a:avLst>
          </a:prstGeom>
          <a:solidFill>
            <a:srgbClr val="FEE3A0"/>
          </a:solidFill>
          <a:ln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ts val="1425"/>
              </a:lnSpc>
              <a:spcAft>
                <a:spcPts val="800"/>
              </a:spcAft>
            </a:pPr>
            <a:r>
              <a:rPr lang="en-US" altLang="ko-KR" sz="1600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LogisticRegression</a:t>
            </a:r>
            <a:endParaRPr lang="ko-KR" altLang="ko-KR" sz="14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BDC4AB1C-7462-9E6C-B177-D8DA79CEEC76}"/>
              </a:ext>
            </a:extLst>
          </p:cNvPr>
          <p:cNvSpPr/>
          <p:nvPr/>
        </p:nvSpPr>
        <p:spPr>
          <a:xfrm>
            <a:off x="4103961" y="9060119"/>
            <a:ext cx="3146580" cy="629171"/>
          </a:xfrm>
          <a:prstGeom prst="snip2DiagRect">
            <a:avLst>
              <a:gd name="adj1" fmla="val 50000"/>
              <a:gd name="adj2" fmla="val 16667"/>
            </a:avLst>
          </a:prstGeom>
          <a:solidFill>
            <a:srgbClr val="FEE3A0"/>
          </a:solidFill>
          <a:ln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350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LinearDiscriminantAnalysis</a:t>
            </a:r>
            <a:endParaRPr lang="ko-KR" altLang="ko-KR" sz="14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 latinLnBrk="0">
              <a:lnSpc>
                <a:spcPts val="1425"/>
              </a:lnSpc>
              <a:spcAft>
                <a:spcPts val="800"/>
              </a:spcAft>
            </a:pPr>
            <a:endParaRPr lang="ko-KR" altLang="ko-KR" sz="16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1" name="사각형: 잘린 대각선 방향 모서리 40">
            <a:extLst>
              <a:ext uri="{FF2B5EF4-FFF2-40B4-BE49-F238E27FC236}">
                <a16:creationId xmlns:a16="http://schemas.microsoft.com/office/drawing/2014/main" id="{54A73CC1-3741-2B57-3A85-59F7F2C3E5CE}"/>
              </a:ext>
            </a:extLst>
          </p:cNvPr>
          <p:cNvSpPr/>
          <p:nvPr/>
        </p:nvSpPr>
        <p:spPr>
          <a:xfrm>
            <a:off x="7727364" y="9060119"/>
            <a:ext cx="3059547" cy="629171"/>
          </a:xfrm>
          <a:prstGeom prst="snip2DiagRect">
            <a:avLst>
              <a:gd name="adj1" fmla="val 50000"/>
              <a:gd name="adj2" fmla="val 16667"/>
            </a:avLst>
          </a:prstGeom>
          <a:solidFill>
            <a:srgbClr val="FEE3A0"/>
          </a:solidFill>
          <a:ln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800"/>
              </a:spcAft>
            </a:pPr>
            <a:r>
              <a:rPr lang="en-US" altLang="ko-KR" sz="1400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GaussianNB</a:t>
            </a:r>
            <a:endParaRPr lang="ko-KR" altLang="ko-KR" sz="14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3" name="사각형: 잘린 대각선 방향 모서리 42">
            <a:extLst>
              <a:ext uri="{FF2B5EF4-FFF2-40B4-BE49-F238E27FC236}">
                <a16:creationId xmlns:a16="http://schemas.microsoft.com/office/drawing/2014/main" id="{C448904A-1D68-EE50-9C9B-A301C547D540}"/>
              </a:ext>
            </a:extLst>
          </p:cNvPr>
          <p:cNvSpPr/>
          <p:nvPr/>
        </p:nvSpPr>
        <p:spPr>
          <a:xfrm>
            <a:off x="11263734" y="9060119"/>
            <a:ext cx="2898757" cy="629171"/>
          </a:xfrm>
          <a:prstGeom prst="snip2DiagRect">
            <a:avLst>
              <a:gd name="adj1" fmla="val 50000"/>
              <a:gd name="adj2" fmla="val 16667"/>
            </a:avLst>
          </a:prstGeom>
          <a:solidFill>
            <a:srgbClr val="FEE3A0"/>
          </a:solidFill>
          <a:ln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800"/>
              </a:spcAft>
            </a:pPr>
            <a:r>
              <a:rPr lang="en-US" altLang="ko-KR" sz="1400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kern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RandomForest</a:t>
            </a:r>
            <a:endParaRPr lang="ko-KR" altLang="ko-KR" sz="14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5" name="사각형: 잘린 대각선 방향 모서리 44">
            <a:extLst>
              <a:ext uri="{FF2B5EF4-FFF2-40B4-BE49-F238E27FC236}">
                <a16:creationId xmlns:a16="http://schemas.microsoft.com/office/drawing/2014/main" id="{4F417BE5-B920-C36A-34BB-7E97127D1EF1}"/>
              </a:ext>
            </a:extLst>
          </p:cNvPr>
          <p:cNvSpPr/>
          <p:nvPr/>
        </p:nvSpPr>
        <p:spPr>
          <a:xfrm>
            <a:off x="14639314" y="9060119"/>
            <a:ext cx="2898757" cy="629171"/>
          </a:xfrm>
          <a:prstGeom prst="snip2DiagRect">
            <a:avLst>
              <a:gd name="adj1" fmla="val 50000"/>
              <a:gd name="adj2" fmla="val 16667"/>
            </a:avLst>
          </a:prstGeom>
          <a:solidFill>
            <a:srgbClr val="FEE3A0"/>
          </a:solidFill>
          <a:ln>
            <a:solidFill>
              <a:srgbClr val="FEE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800"/>
              </a:spcAft>
            </a:pPr>
            <a:r>
              <a:rPr lang="en-US" altLang="ko-KR" sz="1400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XGB </a:t>
            </a:r>
            <a:endParaRPr lang="ko-KR" altLang="ko-KR" sz="14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429A99-7863-1CDE-7738-222B9EDA7429}"/>
              </a:ext>
            </a:extLst>
          </p:cNvPr>
          <p:cNvSpPr txBox="1"/>
          <p:nvPr/>
        </p:nvSpPr>
        <p:spPr>
          <a:xfrm>
            <a:off x="858411" y="1943100"/>
            <a:ext cx="78485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혼동행렬 </a:t>
            </a:r>
            <a:r>
              <a:rPr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– </a:t>
            </a:r>
            <a:r>
              <a:rPr lang="ko-KR" altLang="en-US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스케일링 </a:t>
            </a:r>
            <a:r>
              <a:rPr lang="en-US" altLang="ko-KR" sz="25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O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94CA84-AA71-3350-0BE6-0D7E2E2ECF6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49743" y="6162912"/>
            <a:ext cx="3600000" cy="28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6B8027-1409-E15F-F79D-45CA9A2E5ED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70727" y="6162912"/>
            <a:ext cx="3600000" cy="28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3A2219-5774-2923-8451-E362A2FB04D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891711" y="6162912"/>
            <a:ext cx="3600000" cy="28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E23068-0C17-085D-12B6-CA7047230A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412695" y="6162912"/>
            <a:ext cx="3600000" cy="28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888AABD-634A-B625-573E-47C57ED1BEB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28759" y="6162912"/>
            <a:ext cx="3600000" cy="28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3C4805B-AD2E-F0CA-5D10-23D119E2C48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11826" y="2609812"/>
            <a:ext cx="3600000" cy="28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E041C8-B190-5208-D357-9D2D781EE0D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814917" y="2609812"/>
            <a:ext cx="3600000" cy="288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EF1ACFB-FDE5-2B06-BADE-CEA532AF2F8B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318007" y="2609812"/>
            <a:ext cx="3600000" cy="288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DD8FA71-1D1E-87A5-B006-4E163AF5EF94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821097" y="2609812"/>
            <a:ext cx="3600000" cy="288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37E79FC-6FC1-CE85-FE44-7663EB77F9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4188" y="2609812"/>
            <a:ext cx="3600001" cy="289297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3022FFE-2203-BF0B-8996-B587EFBD0932}"/>
              </a:ext>
            </a:extLst>
          </p:cNvPr>
          <p:cNvSpPr>
            <a:spLocks/>
          </p:cNvSpPr>
          <p:nvPr/>
        </p:nvSpPr>
        <p:spPr>
          <a:xfrm>
            <a:off x="11219" y="0"/>
            <a:ext cx="18491835" cy="10413365"/>
          </a:xfrm>
          <a:prstGeom prst="rect">
            <a:avLst/>
          </a:prstGeom>
          <a:solidFill>
            <a:schemeClr val="tx1">
              <a:alpha val="757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도형 96">
            <a:extLst>
              <a:ext uri="{FF2B5EF4-FFF2-40B4-BE49-F238E27FC236}">
                <a16:creationId xmlns:a16="http://schemas.microsoft.com/office/drawing/2014/main" id="{22327222-45B1-F1FD-4B55-773A73A1FDF8}"/>
              </a:ext>
            </a:extLst>
          </p:cNvPr>
          <p:cNvSpPr>
            <a:spLocks/>
          </p:cNvSpPr>
          <p:nvPr/>
        </p:nvSpPr>
        <p:spPr>
          <a:xfrm>
            <a:off x="2004756" y="1104900"/>
            <a:ext cx="14935197" cy="2692679"/>
          </a:xfrm>
          <a:prstGeom prst="rect">
            <a:avLst/>
          </a:prstGeom>
          <a:solidFill>
            <a:srgbClr val="FCB812"/>
          </a:solidFill>
          <a:ln>
            <a:solidFill>
              <a:srgbClr val="FCB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불균형 문제로 인해 </a:t>
            </a:r>
            <a:r>
              <a:rPr lang="en-US" altLang="ko-KR" sz="2400" b="0" i="0" spc="-150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F1, Recall, Precision</a:t>
            </a:r>
            <a:r>
              <a:rPr lang="ko-KR" altLang="en-US" sz="2400" b="0" i="0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</a:t>
            </a:r>
            <a:r>
              <a:rPr lang="ko-KR" altLang="en-US" sz="2400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모델 평가 방법으로 </a:t>
            </a:r>
            <a:r>
              <a:rPr lang="ko-KR" altLang="en-US" sz="2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r>
              <a:rPr lang="en-US" altLang="ko-KR" sz="2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PR-AUC</a:t>
            </a:r>
            <a:r>
              <a:rPr lang="en-US" altLang="ko-KR" sz="24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(0.83)</a:t>
            </a:r>
            <a:r>
              <a:rPr lang="en-US" altLang="ko-KR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값이 최고치인</a:t>
            </a:r>
            <a:r>
              <a:rPr lang="en-US" altLang="ko-KR" sz="2400" b="0" i="0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Logistic</a:t>
            </a:r>
            <a:r>
              <a:rPr lang="ko-KR" altLang="en-US" sz="2400" b="0" i="0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z="2400" b="0" i="0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Regression </a:t>
            </a:r>
            <a:r>
              <a:rPr lang="ko-KR" altLang="en-US" sz="2400" b="0" i="0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사용</a:t>
            </a:r>
            <a:r>
              <a:rPr lang="en-US" altLang="ko-KR" sz="2400" b="0" i="0" spc="-150" dirty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PR-AUC</a:t>
            </a:r>
            <a:r>
              <a:rPr lang="ko-KR" altLang="en-US" sz="1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불균형한 데이터 셋의 핵심 성능평가 방법으로 </a:t>
            </a:r>
            <a:r>
              <a:rPr lang="en-US" altLang="ko-KR" sz="1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Recall, Precision </a:t>
            </a:r>
            <a:r>
              <a:rPr lang="ko-KR" altLang="en-US" sz="1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수치를 기반으로  한다</a:t>
            </a:r>
            <a:r>
              <a:rPr lang="en-US" altLang="ko-KR" sz="1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1FDDC7-AE34-1723-D9DB-77B02C1A1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995103"/>
              </p:ext>
            </p:extLst>
          </p:nvPr>
        </p:nvGraphicFramePr>
        <p:xfrm>
          <a:off x="2004753" y="4179017"/>
          <a:ext cx="14935200" cy="139524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359287">
                  <a:extLst>
                    <a:ext uri="{9D8B030D-6E8A-4147-A177-3AD203B41FA5}">
                      <a16:colId xmlns:a16="http://schemas.microsoft.com/office/drawing/2014/main" val="3436272509"/>
                    </a:ext>
                  </a:extLst>
                </a:gridCol>
                <a:gridCol w="1814544">
                  <a:extLst>
                    <a:ext uri="{9D8B030D-6E8A-4147-A177-3AD203B41FA5}">
                      <a16:colId xmlns:a16="http://schemas.microsoft.com/office/drawing/2014/main" val="1781026028"/>
                    </a:ext>
                  </a:extLst>
                </a:gridCol>
                <a:gridCol w="1814544">
                  <a:extLst>
                    <a:ext uri="{9D8B030D-6E8A-4147-A177-3AD203B41FA5}">
                      <a16:colId xmlns:a16="http://schemas.microsoft.com/office/drawing/2014/main" val="3057853487"/>
                    </a:ext>
                  </a:extLst>
                </a:gridCol>
                <a:gridCol w="1814544">
                  <a:extLst>
                    <a:ext uri="{9D8B030D-6E8A-4147-A177-3AD203B41FA5}">
                      <a16:colId xmlns:a16="http://schemas.microsoft.com/office/drawing/2014/main" val="1757594124"/>
                    </a:ext>
                  </a:extLst>
                </a:gridCol>
                <a:gridCol w="1814544">
                  <a:extLst>
                    <a:ext uri="{9D8B030D-6E8A-4147-A177-3AD203B41FA5}">
                      <a16:colId xmlns:a16="http://schemas.microsoft.com/office/drawing/2014/main" val="3784178199"/>
                    </a:ext>
                  </a:extLst>
                </a:gridCol>
                <a:gridCol w="1814544">
                  <a:extLst>
                    <a:ext uri="{9D8B030D-6E8A-4147-A177-3AD203B41FA5}">
                      <a16:colId xmlns:a16="http://schemas.microsoft.com/office/drawing/2014/main" val="1572897802"/>
                    </a:ext>
                  </a:extLst>
                </a:gridCol>
                <a:gridCol w="1814544">
                  <a:extLst>
                    <a:ext uri="{9D8B030D-6E8A-4147-A177-3AD203B41FA5}">
                      <a16:colId xmlns:a16="http://schemas.microsoft.com/office/drawing/2014/main" val="187679897"/>
                    </a:ext>
                  </a:extLst>
                </a:gridCol>
                <a:gridCol w="1688649">
                  <a:extLst>
                    <a:ext uri="{9D8B030D-6E8A-4147-A177-3AD203B41FA5}">
                      <a16:colId xmlns:a16="http://schemas.microsoft.com/office/drawing/2014/main" val="2349706617"/>
                    </a:ext>
                  </a:extLst>
                </a:gridCol>
              </a:tblGrid>
              <a:tr h="220196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2000" b="0" i="0" spc="-150" dirty="0">
                        <a:solidFill>
                          <a:srgbClr val="FF0000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B81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spc="-15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Train</a:t>
                      </a:r>
                      <a:endParaRPr lang="ko-KR" altLang="en-US" sz="2000" b="0" i="0" spc="-150" dirty="0">
                        <a:solidFill>
                          <a:schemeClr val="tx1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B81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spc="-15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Test</a:t>
                      </a:r>
                      <a:endParaRPr lang="ko-KR" altLang="en-US" sz="2000" b="0" i="0" spc="-150" dirty="0">
                        <a:solidFill>
                          <a:schemeClr val="tx1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B81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1270"/>
                  </a:ext>
                </a:extLst>
              </a:tr>
              <a:tr h="4995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Accuracy</a:t>
                      </a:r>
                      <a:endParaRPr lang="ko-KR" altLang="en-US" sz="2000" b="0" i="0" spc="-150" dirty="0">
                        <a:solidFill>
                          <a:schemeClr val="bg1">
                            <a:lumMod val="50000"/>
                          </a:schemeClr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spc="-1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AUC</a:t>
                      </a:r>
                      <a:endParaRPr lang="ko-KR" altLang="en-US" sz="2000" b="0" i="0" spc="-150" dirty="0">
                        <a:solidFill>
                          <a:schemeClr val="bg1">
                            <a:lumMod val="50000"/>
                          </a:schemeClr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spc="-15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Accuracy</a:t>
                      </a:r>
                      <a:endParaRPr lang="ko-KR" altLang="en-US" sz="2000" b="0" i="0" spc="-150" dirty="0">
                        <a:solidFill>
                          <a:schemeClr val="tx1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spc="-15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Precision</a:t>
                      </a:r>
                      <a:endParaRPr lang="ko-KR" altLang="en-US" sz="2000" b="0" i="0" spc="-150" dirty="0">
                        <a:solidFill>
                          <a:schemeClr val="tx1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spc="-15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Recall</a:t>
                      </a:r>
                      <a:endParaRPr lang="ko-KR" altLang="en-US" sz="2000" b="0" i="0" spc="-150" dirty="0">
                        <a:solidFill>
                          <a:schemeClr val="tx1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spc="-15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F1</a:t>
                      </a:r>
                      <a:endParaRPr lang="ko-KR" altLang="en-US" sz="2000" b="0" i="0" spc="-150" dirty="0">
                        <a:solidFill>
                          <a:schemeClr val="tx1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spc="-15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AUC</a:t>
                      </a:r>
                      <a:endParaRPr lang="ko-KR" altLang="en-US" sz="2000" b="0" i="0" spc="-150" dirty="0">
                        <a:solidFill>
                          <a:schemeClr val="tx1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0674328"/>
                  </a:ext>
                </a:extLst>
              </a:tr>
              <a:tr h="499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spc="-15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Logistic</a:t>
                      </a:r>
                      <a:r>
                        <a:rPr lang="ko-KR" altLang="en-US" sz="2000" b="0" i="0" spc="-15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 </a:t>
                      </a:r>
                      <a:r>
                        <a:rPr lang="en-US" altLang="ko-KR" sz="2000" b="0" i="0" spc="-150" dirty="0">
                          <a:solidFill>
                            <a:schemeClr val="tx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Regression</a:t>
                      </a:r>
                      <a:endParaRPr lang="ko-KR" altLang="en-US" sz="2000" b="0" i="0" spc="-150" dirty="0">
                        <a:solidFill>
                          <a:schemeClr val="tx1"/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6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Pretendard Medium" panose="02000603000000020004" pitchFamily="50" charset="-127"/>
                        </a:rPr>
                        <a:t>0.94</a:t>
                      </a:r>
                      <a:endParaRPr lang="ko-KR" sz="1600" b="1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Pretendard Medium" panose="02000603000000020004" pitchFamily="50" charset="-127"/>
                        </a:rPr>
                        <a:t>0.98</a:t>
                      </a:r>
                      <a:endParaRPr lang="ko-KR" sz="1600" b="1" kern="1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Pretendard Medium" panose="02000603000000020004" pitchFamily="50" charset="-127"/>
                        </a:rPr>
                        <a:t>0.75</a:t>
                      </a:r>
                      <a:endParaRPr lang="ko-KR" sz="1600" b="1" kern="1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Pretendard Medium" panose="02000603000000020004" pitchFamily="50" charset="-127"/>
                        </a:rPr>
                        <a:t>0.75</a:t>
                      </a:r>
                      <a:endParaRPr lang="ko-KR" sz="1600" b="1" kern="1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Pretendard Medium" panose="02000603000000020004" pitchFamily="50" charset="-127"/>
                        </a:rPr>
                        <a:t>0.75</a:t>
                      </a:r>
                      <a:endParaRPr lang="ko-KR" sz="1600" b="1" kern="1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Pretendard Medium" panose="02000603000000020004" pitchFamily="50" charset="-127"/>
                        </a:rPr>
                        <a:t>0.97</a:t>
                      </a:r>
                      <a:endParaRPr lang="ko-KR" sz="1600" b="1" kern="1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Pretendard Medium" panose="02000603000000020004" pitchFamily="50" charset="-127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780336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2122C733-91E2-F0BA-D902-F7958F6C8D6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098499" y="5935185"/>
            <a:ext cx="3600000" cy="288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5A109A-A370-DE83-3C1E-4F76F6782305}"/>
              </a:ext>
            </a:extLst>
          </p:cNvPr>
          <p:cNvSpPr/>
          <p:nvPr/>
        </p:nvSpPr>
        <p:spPr>
          <a:xfrm>
            <a:off x="11647301" y="4598749"/>
            <a:ext cx="3600000" cy="9755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21CB78E-4AEE-D697-802D-C593162AE9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4909" y="5935185"/>
            <a:ext cx="3325091" cy="286591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BC49AF2-D6B5-F5DB-2AAB-6CC6D45D5E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11000" y="5905500"/>
            <a:ext cx="318702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22B0F76-231D-F6B8-A5E0-971EE0477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819" y="0"/>
            <a:ext cx="8773181" cy="131586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A1903B-F5F2-8DBD-8DD2-6E7E63C4219B}"/>
              </a:ext>
            </a:extLst>
          </p:cNvPr>
          <p:cNvSpPr/>
          <p:nvPr/>
        </p:nvSpPr>
        <p:spPr>
          <a:xfrm rot="889631">
            <a:off x="-7221135" y="-4190999"/>
            <a:ext cx="18288000" cy="1562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2FD78FC4-0231-C260-DB0B-F382C93931F0}"/>
              </a:ext>
            </a:extLst>
          </p:cNvPr>
          <p:cNvSpPr txBox="1"/>
          <p:nvPr/>
        </p:nvSpPr>
        <p:spPr>
          <a:xfrm>
            <a:off x="1066800" y="1333500"/>
            <a:ext cx="110490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000" b="1" spc="-300" dirty="0">
                <a:solidFill>
                  <a:schemeClr val="tx2">
                    <a:lumMod val="40000"/>
                    <a:lumOff val="60000"/>
                  </a:schemeClr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Gothic A1 Black" charset="-127"/>
              </a:rPr>
              <a:t>Part III.</a:t>
            </a:r>
          </a:p>
          <a:p>
            <a:r>
              <a:rPr lang="en-US" altLang="ko-KR" sz="8000" b="1" spc="-300" dirty="0">
                <a:solidFill>
                  <a:schemeClr val="tx2">
                    <a:lumMod val="40000"/>
                    <a:lumOff val="60000"/>
                  </a:schemeClr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Gothic A1 Black" charset="-127"/>
              </a:rPr>
              <a:t>Scoring &amp; Detection</a:t>
            </a:r>
            <a:endParaRPr lang="en-US" sz="8000" b="1" spc="-300" dirty="0">
              <a:solidFill>
                <a:schemeClr val="tx2">
                  <a:lumMod val="40000"/>
                  <a:lumOff val="60000"/>
                </a:schemeClr>
              </a:solidFill>
              <a:latin typeface="S-Core Dream 8 Heavy" panose="020B0503030302020204" pitchFamily="34" charset="-127"/>
              <a:ea typeface="S-Core Dream 8 Heavy" panose="020B0503030302020204" pitchFamily="34" charset="-127"/>
              <a:cs typeface="Gothic A1 Black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3C3F72-8F76-CDA0-AD95-E9BD0A85AF51}"/>
              </a:ext>
            </a:extLst>
          </p:cNvPr>
          <p:cNvSpPr txBox="1"/>
          <p:nvPr/>
        </p:nvSpPr>
        <p:spPr>
          <a:xfrm>
            <a:off x="1099456" y="4284273"/>
            <a:ext cx="9601200" cy="23338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914400" indent="-914400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3500" b="1" spc="-300" dirty="0">
                <a:solidFill>
                  <a:schemeClr val="tx2">
                    <a:lumMod val="40000"/>
                    <a:lumOff val="6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점수화 기획</a:t>
            </a:r>
            <a:endParaRPr lang="en-US" altLang="ko-KR" sz="3500" b="1" spc="-300" dirty="0">
              <a:solidFill>
                <a:schemeClr val="tx2">
                  <a:lumMod val="40000"/>
                  <a:lumOff val="6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Gothic A1" pitchFamily="2" charset="-127"/>
            </a:endParaRPr>
          </a:p>
          <a:p>
            <a:pPr marL="914400" indent="-914400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3500" b="1" spc="-300" dirty="0">
                <a:solidFill>
                  <a:schemeClr val="tx2">
                    <a:lumMod val="40000"/>
                    <a:lumOff val="6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부실점수 인사이트</a:t>
            </a:r>
            <a:endParaRPr lang="en-US" altLang="ko-KR" sz="3500" b="1" spc="-300" dirty="0">
              <a:solidFill>
                <a:schemeClr val="tx2">
                  <a:lumMod val="40000"/>
                  <a:lumOff val="6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Gothic A1" pitchFamily="2" charset="-127"/>
            </a:endParaRPr>
          </a:p>
          <a:p>
            <a:pPr marL="914400" indent="-914400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3500" b="1" spc="-300" dirty="0">
                <a:solidFill>
                  <a:schemeClr val="tx2">
                    <a:lumMod val="40000"/>
                    <a:lumOff val="6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건전성 등급화 </a:t>
            </a:r>
            <a:r>
              <a:rPr lang="en-US" altLang="ko-KR" sz="3500" b="1" spc="-300" dirty="0">
                <a:solidFill>
                  <a:schemeClr val="tx2">
                    <a:lumMod val="40000"/>
                    <a:lumOff val="6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&amp;</a:t>
            </a:r>
            <a:r>
              <a:rPr lang="ko-KR" altLang="en-US" sz="3500" b="1" spc="-300" dirty="0">
                <a:solidFill>
                  <a:schemeClr val="tx2">
                    <a:lumMod val="40000"/>
                    <a:lumOff val="6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 탐지</a:t>
            </a:r>
            <a:endParaRPr lang="en-US" altLang="ko-KR" sz="3500" b="1" spc="-300" dirty="0">
              <a:solidFill>
                <a:schemeClr val="tx2">
                  <a:lumMod val="40000"/>
                  <a:lumOff val="6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Gothic A1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55592E-5E3F-32BC-42BE-52B778F1626C}"/>
              </a:ext>
            </a:extLst>
          </p:cNvPr>
          <p:cNvSpPr/>
          <p:nvPr/>
        </p:nvSpPr>
        <p:spPr>
          <a:xfrm rot="895309">
            <a:off x="10465856" y="529102"/>
            <a:ext cx="18288000" cy="1562100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B1766CF3-2CDC-05C9-A27A-CC21F9416C88}"/>
              </a:ext>
            </a:extLst>
          </p:cNvPr>
          <p:cNvCxnSpPr>
            <a:cxnSpLocks/>
          </p:cNvCxnSpPr>
          <p:nvPr/>
        </p:nvCxnSpPr>
        <p:spPr>
          <a:xfrm flipV="1">
            <a:off x="700841" y="1485900"/>
            <a:ext cx="0" cy="2133600"/>
          </a:xfrm>
          <a:prstGeom prst="line">
            <a:avLst/>
          </a:prstGeom>
          <a:ln w="63500">
            <a:solidFill>
              <a:srgbClr val="0017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675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3">
            <a:extLst>
              <a:ext uri="{FF2B5EF4-FFF2-40B4-BE49-F238E27FC236}">
                <a16:creationId xmlns:a16="http://schemas.microsoft.com/office/drawing/2014/main" id="{83CC548E-4E67-2249-ADFC-C4C6324CEC50}"/>
              </a:ext>
            </a:extLst>
          </p:cNvPr>
          <p:cNvSpPr/>
          <p:nvPr/>
        </p:nvSpPr>
        <p:spPr>
          <a:xfrm>
            <a:off x="5105400" y="2354134"/>
            <a:ext cx="0" cy="7589966"/>
          </a:xfrm>
          <a:prstGeom prst="line">
            <a:avLst/>
          </a:prstGeom>
          <a:ln w="508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점수화 </a:t>
              </a:r>
              <a:r>
                <a:rPr lang="en-US" altLang="ko-KR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:</a:t>
              </a: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 </a:t>
              </a:r>
              <a:r>
                <a:rPr lang="en-US" altLang="ko-KR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Scoring</a:t>
              </a:r>
              <a:endParaRPr lang="en-US" sz="4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 Black" charset="-127"/>
              </a:endParaRPr>
            </a:p>
          </p:txBody>
        </p:sp>
      </p:grp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E2DB6A5-E7AE-D042-7359-A808643F0C34}"/>
              </a:ext>
            </a:extLst>
          </p:cNvPr>
          <p:cNvSpPr/>
          <p:nvPr/>
        </p:nvSpPr>
        <p:spPr>
          <a:xfrm>
            <a:off x="701896" y="2368136"/>
            <a:ext cx="4107650" cy="86543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b="1" spc="-150" dirty="0">
                <a:solidFill>
                  <a:srgbClr val="0017EC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점수화 기획</a:t>
            </a:r>
            <a:endParaRPr kumimoji="1" lang="en-US" altLang="ko-KR" sz="2500" b="1" spc="-150" dirty="0">
              <a:solidFill>
                <a:srgbClr val="0017EC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개별 기업 부실점수</a:t>
            </a:r>
            <a:endParaRPr kumimoji="1" lang="en-US" altLang="ko-KR" sz="1500" spc="-150" dirty="0">
              <a:solidFill>
                <a:srgbClr val="0017EC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9D304943-C828-9255-9EF8-70166606D542}"/>
              </a:ext>
            </a:extLst>
          </p:cNvPr>
          <p:cNvSpPr/>
          <p:nvPr/>
        </p:nvSpPr>
        <p:spPr>
          <a:xfrm>
            <a:off x="5105400" y="2354134"/>
            <a:ext cx="0" cy="7589966"/>
          </a:xfrm>
          <a:prstGeom prst="line">
            <a:avLst/>
          </a:prstGeom>
          <a:ln w="508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2FD08-754D-1173-27C2-455E879201F4}"/>
              </a:ext>
            </a:extLst>
          </p:cNvPr>
          <p:cNvSpPr txBox="1"/>
          <p:nvPr/>
        </p:nvSpPr>
        <p:spPr>
          <a:xfrm>
            <a:off x="5439824" y="2368136"/>
            <a:ext cx="11303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lang="en-US" altLang="ko-KR" sz="4000" dirty="0">
                <a:solidFill>
                  <a:srgbClr val="FF5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SOBI</a:t>
            </a:r>
            <a:r>
              <a:rPr lang="ko-KR" altLang="en-US" sz="4000" dirty="0">
                <a:solidFill>
                  <a:srgbClr val="FF5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 </a:t>
            </a:r>
            <a:r>
              <a:rPr lang="en-US" altLang="ko-KR" sz="4000" dirty="0">
                <a:solidFill>
                  <a:srgbClr val="FF5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(SUM</a:t>
            </a:r>
            <a:r>
              <a:rPr lang="ko-KR" altLang="en-US" sz="4000" dirty="0">
                <a:solidFill>
                  <a:srgbClr val="FF5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 </a:t>
            </a:r>
            <a:r>
              <a:rPr lang="en-US" altLang="ko-KR" sz="4000" dirty="0">
                <a:solidFill>
                  <a:srgbClr val="FF5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of</a:t>
            </a:r>
            <a:r>
              <a:rPr lang="ko-KR" altLang="en-US" sz="4000" dirty="0">
                <a:solidFill>
                  <a:srgbClr val="FF5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 </a:t>
            </a:r>
            <a:r>
              <a:rPr lang="en-US" altLang="ko-KR" sz="4000" dirty="0">
                <a:solidFill>
                  <a:srgbClr val="FF5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Bankruptcy</a:t>
            </a:r>
            <a:r>
              <a:rPr lang="ko-KR" altLang="en-US" sz="4000" dirty="0">
                <a:solidFill>
                  <a:srgbClr val="FF5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 </a:t>
            </a:r>
            <a:r>
              <a:rPr lang="en-US" altLang="ko-KR" sz="4000" dirty="0">
                <a:solidFill>
                  <a:srgbClr val="FF50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Index)</a:t>
            </a:r>
            <a:endParaRPr lang="ko-KR" altLang="en-US" sz="4000" dirty="0">
              <a:solidFill>
                <a:srgbClr val="FF50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ExtraBold" panose="020009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1B5C62-A381-7F16-3861-D8D1903AF30D}"/>
              </a:ext>
            </a:extLst>
          </p:cNvPr>
          <p:cNvSpPr txBox="1"/>
          <p:nvPr/>
        </p:nvSpPr>
        <p:spPr>
          <a:xfrm>
            <a:off x="5439824" y="3110602"/>
            <a:ext cx="12162376" cy="137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개별 기업 부실점수</a:t>
            </a:r>
            <a:r>
              <a: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 </a:t>
            </a: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사용변수 </a:t>
            </a:r>
            <a:r>
              <a: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:</a:t>
            </a:r>
          </a:p>
          <a:p>
            <a:r>
              <a: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 'CND','</a:t>
            </a:r>
            <a:r>
              <a:rPr lang="ko-KR" altLang="en-US" sz="2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금융비용부담률</a:t>
            </a:r>
            <a:r>
              <a: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','WW</a:t>
            </a: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지수’</a:t>
            </a:r>
            <a:r>
              <a: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,'</a:t>
            </a:r>
            <a:r>
              <a:rPr lang="ko-KR" altLang="en-US" sz="2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누적수익성비율</a:t>
            </a:r>
            <a:r>
              <a: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', 'TMD','</a:t>
            </a: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순운전자본비율</a:t>
            </a:r>
            <a:r>
              <a: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’</a:t>
            </a: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 </a:t>
            </a:r>
            <a:endParaRPr lang="en-US" altLang="ko-KR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가중치 </a:t>
            </a:r>
            <a:r>
              <a: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:  Logistic regression _coefficient , intercept</a:t>
            </a:r>
            <a:endParaRPr lang="ko-KR" altLang="en-US" sz="2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44D1E9-036E-66E7-84E7-6F4FD2B644EA}"/>
              </a:ext>
            </a:extLst>
          </p:cNvPr>
          <p:cNvSpPr txBox="1"/>
          <p:nvPr/>
        </p:nvSpPr>
        <p:spPr>
          <a:xfrm>
            <a:off x="5452969" y="6104825"/>
            <a:ext cx="514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▶</a:t>
            </a:r>
            <a:r>
              <a:rPr lang="en-US" altLang="ko-KR" sz="2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Sigmoid function</a:t>
            </a:r>
            <a:endParaRPr lang="ko-KR" altLang="en-US" sz="28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334DC2-977D-B378-A1B0-2D88F48EB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181" y="6751195"/>
            <a:ext cx="4469517" cy="28806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ECBB64-A4CA-6DEA-DEF0-62637DCDC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698" y="7924863"/>
            <a:ext cx="2054059" cy="9691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EF64D84-3A95-83A7-1EEB-0C3A934E8AEE}"/>
              </a:ext>
            </a:extLst>
          </p:cNvPr>
          <p:cNvSpPr txBox="1"/>
          <p:nvPr/>
        </p:nvSpPr>
        <p:spPr>
          <a:xfrm>
            <a:off x="5439824" y="4608105"/>
            <a:ext cx="3817334" cy="12925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Z =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b0 + b1X1 + b2X2 + .. b6X6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Proba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=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sigmoid(Z)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개별 기업 부실확률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=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proba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*100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072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E2DB6A5-E7AE-D042-7359-A808643F0C34}"/>
              </a:ext>
            </a:extLst>
          </p:cNvPr>
          <p:cNvSpPr/>
          <p:nvPr/>
        </p:nvSpPr>
        <p:spPr>
          <a:xfrm>
            <a:off x="701896" y="2368136"/>
            <a:ext cx="4107650" cy="86543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점수화 기획</a:t>
            </a:r>
            <a:endParaRPr kumimoji="1" lang="en-US" altLang="ko-KR" sz="2500" b="1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spc="-150" dirty="0">
                <a:solidFill>
                  <a:schemeClr val="bg1">
                    <a:lumMod val="50000"/>
                  </a:schemeClr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개별 기업 부실점수</a:t>
            </a:r>
            <a:endParaRPr kumimoji="1" lang="en-US" altLang="ko-KR" sz="1500" spc="-150" dirty="0">
              <a:solidFill>
                <a:schemeClr val="bg1">
                  <a:lumMod val="50000"/>
                </a:schemeClr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7" name="모서리가 둥근 직사각형 49">
            <a:extLst>
              <a:ext uri="{FF2B5EF4-FFF2-40B4-BE49-F238E27FC236}">
                <a16:creationId xmlns:a16="http://schemas.microsoft.com/office/drawing/2014/main" id="{0E3961C3-B35C-EACD-0BE2-34896C3574C4}"/>
              </a:ext>
            </a:extLst>
          </p:cNvPr>
          <p:cNvSpPr/>
          <p:nvPr/>
        </p:nvSpPr>
        <p:spPr>
          <a:xfrm>
            <a:off x="685800" y="3408148"/>
            <a:ext cx="4107650" cy="1354351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b="1" spc="-150" dirty="0">
                <a:solidFill>
                  <a:srgbClr val="0017EC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개별점수 인사이트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정상 </a:t>
            </a:r>
            <a:r>
              <a:rPr kumimoji="1" lang="en-US" altLang="ko-KR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/ </a:t>
            </a: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부실 기업 점수 비교</a:t>
            </a:r>
            <a:endParaRPr kumimoji="1" lang="en-US" altLang="ko-KR" sz="1500" spc="-150" dirty="0">
              <a:solidFill>
                <a:srgbClr val="0017EC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시기별 </a:t>
            </a:r>
            <a:r>
              <a:rPr kumimoji="1" lang="en-US" altLang="ko-KR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Feature </a:t>
            </a: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비교</a:t>
            </a:r>
            <a:endParaRPr kumimoji="1" lang="en-US" altLang="ko-KR" sz="1500" spc="-150" dirty="0">
              <a:solidFill>
                <a:srgbClr val="0017EC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47D37DA1-09EF-D0D7-58CE-381D6AE82E55}"/>
              </a:ext>
            </a:extLst>
          </p:cNvPr>
          <p:cNvSpPr/>
          <p:nvPr/>
        </p:nvSpPr>
        <p:spPr>
          <a:xfrm>
            <a:off x="5105400" y="2354134"/>
            <a:ext cx="0" cy="7589966"/>
          </a:xfrm>
          <a:prstGeom prst="line">
            <a:avLst/>
          </a:prstGeom>
          <a:ln w="508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1BA9335-D4FA-F432-E78E-4254DD9C4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0009" y="4152937"/>
            <a:ext cx="6330044" cy="39051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563C37-87FA-85DC-6353-163300820E21}"/>
              </a:ext>
            </a:extLst>
          </p:cNvPr>
          <p:cNvSpPr txBox="1"/>
          <p:nvPr/>
        </p:nvSpPr>
        <p:spPr>
          <a:xfrm>
            <a:off x="5439824" y="2368136"/>
            <a:ext cx="11303330" cy="1579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정상</a:t>
            </a:r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/</a:t>
            </a: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부실기업 점수 비교</a:t>
            </a:r>
            <a:endParaRPr lang="en-US" altLang="ko-KR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ExtraBold" panose="02000903000000020004" pitchFamily="50" charset="-127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데이터 이상치 처리 전 데이터 바탕으로 개별부실점수 산출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ExtraBold" panose="02000903000000020004" pitchFamily="50" charset="-127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정상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,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부실 기업의 평균 부실점수 비교 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ExtraBold" panose="020009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6E23D4-719C-A1DD-0C58-1E52FFCC893B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A522951B-C5C1-C826-50E7-63943A7BC037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5" name="TextBox 2">
              <a:extLst>
                <a:ext uri="{FF2B5EF4-FFF2-40B4-BE49-F238E27FC236}">
                  <a16:creationId xmlns:a16="http://schemas.microsoft.com/office/drawing/2014/main" id="{142F3A1A-1404-C1E6-C203-B1E129A4D5FB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점수화 </a:t>
              </a:r>
              <a:r>
                <a:rPr lang="en-US" altLang="ko-KR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:</a:t>
              </a: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 </a:t>
              </a:r>
              <a:r>
                <a:rPr lang="en-US" altLang="ko-KR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Scoring</a:t>
              </a:r>
              <a:endParaRPr lang="en-US" sz="4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 Black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F0584C1-726D-34AD-6861-99DE924B943E}"/>
              </a:ext>
            </a:extLst>
          </p:cNvPr>
          <p:cNvSpPr txBox="1"/>
          <p:nvPr/>
        </p:nvSpPr>
        <p:spPr>
          <a:xfrm>
            <a:off x="6248400" y="8420100"/>
            <a:ext cx="10494754" cy="1759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나눔고딕" panose="020D0604000000000000" pitchFamily="50" charset="-127"/>
              </a:rPr>
              <a:t>정상기업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나눔고딕" panose="020D0604000000000000" pitchFamily="50" charset="-127"/>
              </a:rPr>
              <a:t>에서 보이시는 이상치들은 대부분이 바이오 기업들이었으며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나눔고딕" panose="020D0604000000000000" pitchFamily="50" charset="-127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나눔고딕" panose="020D0604000000000000" pitchFamily="50" charset="-127"/>
              </a:rPr>
              <a:t>바이오의 위험도가 저희의 부실 스코어 식에 따라 도출된 부실확률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나눔고딕" panose="020D0604000000000000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나눔고딕" panose="020D0604000000000000" pitchFamily="50" charset="-127"/>
              </a:rPr>
              <a:t>값으로 잘 드러나는 것을 확인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나눔고딕" panose="020D0604000000000000" pitchFamily="50" charset="-127"/>
              </a:rPr>
              <a:t>가능</a:t>
            </a:r>
            <a:endParaRPr lang="en-US" altLang="ko-KR" sz="1800" dirty="0"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나눔고딕" panose="020D0604000000000000" pitchFamily="50" charset="-127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나눔고딕" panose="020D0604000000000000" pitchFamily="50" charset="-127"/>
              </a:rPr>
              <a:t>그 외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나눔고딕" panose="020D0604000000000000" pitchFamily="50" charset="-127"/>
              </a:rPr>
              <a:t>정상기업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나눔고딕" panose="020D0604000000000000" pitchFamily="50" charset="-127"/>
              </a:rPr>
              <a:t>의 부실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나눔고딕" panose="020D0604000000000000" pitchFamily="50" charset="-127"/>
              </a:rPr>
              <a:t> </a:t>
            </a:r>
            <a:r>
              <a:rPr lang="ko-KR" altLang="ko-KR" sz="1800" dirty="0" err="1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나눔고딕" panose="020D0604000000000000" pitchFamily="50" charset="-127"/>
              </a:rPr>
              <a:t>확률값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나눔고딕" panose="020D0604000000000000" pitchFamily="50" charset="-127"/>
              </a:rPr>
              <a:t> 분포는 하단에 좁게 </a:t>
            </a:r>
            <a:r>
              <a:rPr lang="ko-KR" altLang="ko-KR" sz="1800" dirty="0" err="1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나눔고딕" panose="020D0604000000000000" pitchFamily="50" charset="-127"/>
              </a:rPr>
              <a:t>모여있으며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나눔고딕" panose="020D0604000000000000" pitchFamily="50" charset="-127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나눔고딕" panose="020D0604000000000000" pitchFamily="50" charset="-127"/>
              </a:rPr>
              <a:t>부실기업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나눔고딕" panose="020D0604000000000000" pitchFamily="50" charset="-127"/>
              </a:rPr>
              <a:t>인 기업의 경우 이보다 높은 곳에 퍼져 있었습니다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나눔고딕" panose="020D0604000000000000" pitchFamily="50" charset="-127"/>
              </a:rPr>
              <a:t>.</a:t>
            </a:r>
            <a:endParaRPr lang="ko-KR" altLang="ko-KR" sz="1800" dirty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나눔고딕" panose="020D0604000000000000" pitchFamily="50" charset="-127"/>
            </a:endParaRPr>
          </a:p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365273-55FF-D523-3AD0-8F66C57C0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351" y="4152937"/>
            <a:ext cx="5587147" cy="423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990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E2DB6A5-E7AE-D042-7359-A808643F0C34}"/>
              </a:ext>
            </a:extLst>
          </p:cNvPr>
          <p:cNvSpPr/>
          <p:nvPr/>
        </p:nvSpPr>
        <p:spPr>
          <a:xfrm>
            <a:off x="701896" y="2368136"/>
            <a:ext cx="4107650" cy="86543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점수화 기획</a:t>
            </a:r>
            <a:endParaRPr kumimoji="1" lang="en-US" altLang="ko-KR" sz="2500" b="1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spc="-150" dirty="0">
                <a:solidFill>
                  <a:schemeClr val="bg1">
                    <a:lumMod val="50000"/>
                  </a:schemeClr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개별 기업 부실점수</a:t>
            </a:r>
            <a:endParaRPr kumimoji="1" lang="en-US" altLang="ko-KR" sz="1500" spc="-150" dirty="0">
              <a:solidFill>
                <a:schemeClr val="bg1">
                  <a:lumMod val="50000"/>
                </a:schemeClr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7" name="모서리가 둥근 직사각형 49">
            <a:extLst>
              <a:ext uri="{FF2B5EF4-FFF2-40B4-BE49-F238E27FC236}">
                <a16:creationId xmlns:a16="http://schemas.microsoft.com/office/drawing/2014/main" id="{0E3961C3-B35C-EACD-0BE2-34896C3574C4}"/>
              </a:ext>
            </a:extLst>
          </p:cNvPr>
          <p:cNvSpPr/>
          <p:nvPr/>
        </p:nvSpPr>
        <p:spPr>
          <a:xfrm>
            <a:off x="685800" y="3408148"/>
            <a:ext cx="4107650" cy="1354351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b="1" spc="-150" dirty="0">
                <a:solidFill>
                  <a:srgbClr val="0017EC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개별점수 인사이트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정상 </a:t>
            </a:r>
            <a:r>
              <a:rPr kumimoji="1" lang="en-US" altLang="ko-KR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/ </a:t>
            </a: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부실 기업 점수 비교</a:t>
            </a:r>
            <a:endParaRPr kumimoji="1" lang="en-US" altLang="ko-KR" sz="1500" spc="-150" dirty="0">
              <a:solidFill>
                <a:srgbClr val="0017EC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시기별 </a:t>
            </a:r>
            <a:r>
              <a:rPr kumimoji="1" lang="en-US" altLang="ko-KR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Feature </a:t>
            </a: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비교 </a:t>
            </a:r>
            <a:endParaRPr kumimoji="1" lang="en-US" altLang="ko-KR" sz="1500" spc="-150" dirty="0">
              <a:solidFill>
                <a:srgbClr val="0017EC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47D37DA1-09EF-D0D7-58CE-381D6AE82E55}"/>
              </a:ext>
            </a:extLst>
          </p:cNvPr>
          <p:cNvSpPr/>
          <p:nvPr/>
        </p:nvSpPr>
        <p:spPr>
          <a:xfrm>
            <a:off x="5105400" y="2354134"/>
            <a:ext cx="0" cy="7589966"/>
          </a:xfrm>
          <a:prstGeom prst="line">
            <a:avLst/>
          </a:prstGeom>
          <a:ln w="508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563C37-87FA-85DC-6353-163300820E21}"/>
              </a:ext>
            </a:extLst>
          </p:cNvPr>
          <p:cNvSpPr txBox="1"/>
          <p:nvPr/>
        </p:nvSpPr>
        <p:spPr>
          <a:xfrm>
            <a:off x="5542570" y="952499"/>
            <a:ext cx="11303330" cy="11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정상</a:t>
            </a:r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/</a:t>
            </a: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부실기업 점수 비교</a:t>
            </a:r>
            <a:endParaRPr lang="en-US" altLang="ko-KR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ExtraBold" panose="02000903000000020004" pitchFamily="50" charset="-127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높은 부실점수 원인의 종류와 그 비중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99DD92-6DBD-0E03-6C21-27D500B69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6" t="8189" r="7044"/>
          <a:stretch/>
        </p:blipFill>
        <p:spPr>
          <a:xfrm>
            <a:off x="6140609" y="4248442"/>
            <a:ext cx="4950880" cy="53655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BC4D69-BD86-5645-83E1-D5CE21798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6" t="8189" r="7044"/>
          <a:stretch/>
        </p:blipFill>
        <p:spPr>
          <a:xfrm>
            <a:off x="11796190" y="3965824"/>
            <a:ext cx="5202620" cy="56383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98678A-3218-F7EE-A80F-18BC7E130B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54"/>
          <a:stretch/>
        </p:blipFill>
        <p:spPr>
          <a:xfrm>
            <a:off x="11531908" y="4065668"/>
            <a:ext cx="5847955" cy="55483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11F89E-D014-0657-3C13-78E964D09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6" t="8189" r="7044"/>
          <a:stretch/>
        </p:blipFill>
        <p:spPr>
          <a:xfrm>
            <a:off x="6140609" y="4248442"/>
            <a:ext cx="4950880" cy="53655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F037704-57FA-1085-E9D1-F6A4DCE45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6" t="8189" r="7044"/>
          <a:stretch/>
        </p:blipFill>
        <p:spPr>
          <a:xfrm>
            <a:off x="11796190" y="3965824"/>
            <a:ext cx="5202620" cy="56383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11AECF-E939-A4E4-0BFB-59067320F0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51"/>
          <a:stretch/>
        </p:blipFill>
        <p:spPr>
          <a:xfrm>
            <a:off x="10917852" y="4110129"/>
            <a:ext cx="6390772" cy="56383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464A64-C04F-7AB1-AE97-7276D3A62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6" t="8189" r="7044"/>
          <a:stretch/>
        </p:blipFill>
        <p:spPr>
          <a:xfrm>
            <a:off x="5699404" y="3965824"/>
            <a:ext cx="5317413" cy="554830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D2BB1B9-B583-A12E-C89C-FFC9A16035CC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61F50D73-3DAE-8EBA-7753-B417473B8040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7" name="TextBox 2">
              <a:extLst>
                <a:ext uri="{FF2B5EF4-FFF2-40B4-BE49-F238E27FC236}">
                  <a16:creationId xmlns:a16="http://schemas.microsoft.com/office/drawing/2014/main" id="{4F091DD1-452A-DCC5-DDE0-F74E8406FFF3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점수화 </a:t>
              </a:r>
              <a:r>
                <a:rPr lang="en-US" altLang="ko-KR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:</a:t>
              </a: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 </a:t>
              </a:r>
              <a:r>
                <a:rPr lang="en-US" altLang="ko-KR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Scoring</a:t>
              </a:r>
              <a:endParaRPr lang="en-US" sz="4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 Black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147A2D1-8F5F-B178-2D85-F35E04FE1C02}"/>
              </a:ext>
            </a:extLst>
          </p:cNvPr>
          <p:cNvSpPr txBox="1"/>
          <p:nvPr/>
        </p:nvSpPr>
        <p:spPr>
          <a:xfrm>
            <a:off x="5562599" y="2207819"/>
            <a:ext cx="11817263" cy="15388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6B6B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 불균형으로 정상기업이라고 예측한 데이터 심층분석</a:t>
            </a:r>
            <a:r>
              <a:rPr lang="en-US" altLang="ko-KR" sz="1600" b="1" dirty="0">
                <a:solidFill>
                  <a:srgbClr val="FF6B6B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1600" b="1" dirty="0">
                <a:solidFill>
                  <a:srgbClr val="FF6B6B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약</a:t>
            </a:r>
            <a:r>
              <a:rPr lang="en-US" altLang="ko-KR" sz="1600" b="1" dirty="0">
                <a:solidFill>
                  <a:srgbClr val="FF6B6B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300</a:t>
            </a:r>
            <a:r>
              <a:rPr lang="ko-KR" altLang="en-US" sz="1600" b="1" dirty="0">
                <a:solidFill>
                  <a:srgbClr val="FF6B6B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</a:t>
            </a:r>
            <a:r>
              <a:rPr lang="en-US" altLang="ko-KR" sz="1600" b="1" dirty="0">
                <a:solidFill>
                  <a:srgbClr val="FF6B6B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r>
              <a:rPr lang="ko-KR" altLang="en-US" sz="1600" b="1" dirty="0">
                <a:solidFill>
                  <a:srgbClr val="FF6B6B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1600" b="1" dirty="0">
              <a:solidFill>
                <a:srgbClr val="FF6B6B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-&gt; </a:t>
            </a:r>
            <a:r>
              <a:rPr lang="ko-KR" altLang="en-US" sz="1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부실기업은 아니지만 상장폐지 실질 검사 중이거나 다음 연도에 상장 폐지되는 기업의 수가 </a:t>
            </a:r>
            <a:r>
              <a:rPr lang="en-US" altLang="ko-KR" sz="1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20% </a:t>
            </a:r>
            <a:r>
              <a:rPr lang="ko-KR" altLang="en-US" sz="1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이상임</a:t>
            </a:r>
            <a:r>
              <a:rPr lang="en-US" altLang="ko-KR" sz="1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ko-KR" altLang="en-US" sz="2000" b="1" dirty="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sz="1600" b="1" dirty="0">
                <a:solidFill>
                  <a:srgbClr val="FF6B6B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또한 바이오와 같은 특수성을 가진 기업도 약 </a:t>
            </a:r>
            <a:r>
              <a:rPr lang="en-US" altLang="ko-KR" sz="1600" b="1" dirty="0">
                <a:solidFill>
                  <a:srgbClr val="FF6B6B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20% </a:t>
            </a:r>
            <a:r>
              <a:rPr lang="ko-KR" altLang="en-US" sz="1600" b="1" dirty="0">
                <a:solidFill>
                  <a:srgbClr val="FF6B6B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정도의 부분을 차지함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-&gt;  </a:t>
            </a:r>
            <a:r>
              <a:rPr lang="ko-KR" altLang="en-US" sz="1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바이오</a:t>
            </a:r>
            <a:r>
              <a:rPr lang="en-US" altLang="ko-KR" sz="1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·</a:t>
            </a:r>
            <a:r>
              <a:rPr lang="ko-KR" altLang="en-US" sz="1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제약 같은 특례상장 대상의 경우</a:t>
            </a:r>
            <a:r>
              <a:rPr lang="en-US" altLang="ko-KR" sz="1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장기연구가 필수적인데 이 제도의 대상이 되면 </a:t>
            </a:r>
            <a:r>
              <a:rPr lang="en-US" altLang="ko-KR" sz="1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r>
              <a:rPr lang="ko-KR" altLang="en-US" sz="1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 연속 적자라도 관리종목 지정을 면제함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-&gt; </a:t>
            </a:r>
            <a:r>
              <a:rPr lang="ko-KR" altLang="en-US" sz="1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바이오가 정상기업임에도 높은 부실확률의 </a:t>
            </a:r>
            <a:r>
              <a:rPr lang="en-US" altLang="ko-KR" sz="1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회색지대로 많이 잡혔었는데 </a:t>
            </a:r>
            <a:r>
              <a:rPr lang="ko-KR" altLang="en-US" sz="14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완화되어있는</a:t>
            </a:r>
            <a:r>
              <a:rPr lang="ko-KR" altLang="en-US" sz="1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상장폐지 특례 때문임을 예측할 수 있음</a:t>
            </a:r>
            <a:r>
              <a:rPr lang="en-US" altLang="ko-KR" sz="14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76277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E2DB6A5-E7AE-D042-7359-A808643F0C34}"/>
              </a:ext>
            </a:extLst>
          </p:cNvPr>
          <p:cNvSpPr/>
          <p:nvPr/>
        </p:nvSpPr>
        <p:spPr>
          <a:xfrm>
            <a:off x="701896" y="2368136"/>
            <a:ext cx="4107650" cy="86543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점수화 기획</a:t>
            </a:r>
            <a:endParaRPr kumimoji="1" lang="en-US" altLang="ko-KR" sz="2500" b="1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spc="-150" dirty="0">
                <a:solidFill>
                  <a:schemeClr val="bg1">
                    <a:lumMod val="50000"/>
                  </a:schemeClr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개별 기업 부실점수</a:t>
            </a:r>
            <a:endParaRPr kumimoji="1" lang="en-US" altLang="ko-KR" sz="1500" spc="-150" dirty="0">
              <a:solidFill>
                <a:schemeClr val="bg1">
                  <a:lumMod val="50000"/>
                </a:schemeClr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7" name="모서리가 둥근 직사각형 49">
            <a:extLst>
              <a:ext uri="{FF2B5EF4-FFF2-40B4-BE49-F238E27FC236}">
                <a16:creationId xmlns:a16="http://schemas.microsoft.com/office/drawing/2014/main" id="{0E3961C3-B35C-EACD-0BE2-34896C3574C4}"/>
              </a:ext>
            </a:extLst>
          </p:cNvPr>
          <p:cNvSpPr/>
          <p:nvPr/>
        </p:nvSpPr>
        <p:spPr>
          <a:xfrm>
            <a:off x="685800" y="3408148"/>
            <a:ext cx="4107650" cy="1354351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b="1" spc="-150" dirty="0">
                <a:solidFill>
                  <a:srgbClr val="0017EC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개별지수 인사이트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정상 </a:t>
            </a:r>
            <a:r>
              <a:rPr kumimoji="1" lang="en-US" altLang="ko-KR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/ </a:t>
            </a: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부실 기업 점수 비교</a:t>
            </a:r>
            <a:endParaRPr kumimoji="1" lang="en-US" altLang="ko-KR" sz="1500" spc="-150" dirty="0">
              <a:solidFill>
                <a:srgbClr val="0017EC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시기별 </a:t>
            </a:r>
            <a:r>
              <a:rPr kumimoji="1" lang="en-US" altLang="ko-KR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Feature </a:t>
            </a: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비교 </a:t>
            </a:r>
            <a:endParaRPr kumimoji="1" lang="en-US" altLang="ko-KR" sz="1500" spc="-150" dirty="0">
              <a:solidFill>
                <a:srgbClr val="0017EC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47D37DA1-09EF-D0D7-58CE-381D6AE82E55}"/>
              </a:ext>
            </a:extLst>
          </p:cNvPr>
          <p:cNvSpPr/>
          <p:nvPr/>
        </p:nvSpPr>
        <p:spPr>
          <a:xfrm>
            <a:off x="5105400" y="2354134"/>
            <a:ext cx="0" cy="7589966"/>
          </a:xfrm>
          <a:prstGeom prst="line">
            <a:avLst/>
          </a:prstGeom>
          <a:ln w="508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563C37-87FA-85DC-6353-163300820E21}"/>
              </a:ext>
            </a:extLst>
          </p:cNvPr>
          <p:cNvSpPr txBox="1"/>
          <p:nvPr/>
        </p:nvSpPr>
        <p:spPr>
          <a:xfrm>
            <a:off x="5439824" y="2368136"/>
            <a:ext cx="11303330" cy="11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정상</a:t>
            </a:r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/</a:t>
            </a: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부실기업 점수 비교</a:t>
            </a:r>
            <a:endParaRPr lang="en-US" altLang="ko-KR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ExtraBold" panose="02000903000000020004" pitchFamily="50" charset="-127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부실기업 부실확률 중앙값 이상에서 정상기업현황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99DD92-6DBD-0E03-6C21-27D500B69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6" t="8189" r="7044"/>
          <a:stretch/>
        </p:blipFill>
        <p:spPr>
          <a:xfrm>
            <a:off x="6140609" y="4248442"/>
            <a:ext cx="4950880" cy="53655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BC4D69-BD86-5645-83E1-D5CE21798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6" t="8189" r="7044"/>
          <a:stretch/>
        </p:blipFill>
        <p:spPr>
          <a:xfrm>
            <a:off x="11796190" y="3965824"/>
            <a:ext cx="5202620" cy="56383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98678A-3218-F7EE-A80F-18BC7E130B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54"/>
          <a:stretch/>
        </p:blipFill>
        <p:spPr>
          <a:xfrm>
            <a:off x="11531908" y="4065668"/>
            <a:ext cx="5847955" cy="55483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11F89E-D014-0657-3C13-78E964D09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6" t="8189" r="7044"/>
          <a:stretch/>
        </p:blipFill>
        <p:spPr>
          <a:xfrm>
            <a:off x="6140609" y="4248442"/>
            <a:ext cx="4950880" cy="53655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F037704-57FA-1085-E9D1-F6A4DCE45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6" t="8189" r="7044"/>
          <a:stretch/>
        </p:blipFill>
        <p:spPr>
          <a:xfrm>
            <a:off x="11796190" y="3965824"/>
            <a:ext cx="5202620" cy="56383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11AECF-E939-A4E4-0BFB-59067320F0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51"/>
          <a:stretch/>
        </p:blipFill>
        <p:spPr>
          <a:xfrm>
            <a:off x="10917852" y="4110129"/>
            <a:ext cx="6390772" cy="56383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464A64-C04F-7AB1-AE97-7276D3A62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6" t="8189" r="7044"/>
          <a:stretch/>
        </p:blipFill>
        <p:spPr>
          <a:xfrm>
            <a:off x="5699404" y="3965824"/>
            <a:ext cx="5317413" cy="55483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160646-8D12-7AD9-B798-7AF2A665C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3800" y="7929532"/>
            <a:ext cx="1018782" cy="136394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D24742E-91EA-5915-5690-E401412AC1DD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AC020697-3CC0-5104-BED3-755494AC3C35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20" name="TextBox 2">
              <a:extLst>
                <a:ext uri="{FF2B5EF4-FFF2-40B4-BE49-F238E27FC236}">
                  <a16:creationId xmlns:a16="http://schemas.microsoft.com/office/drawing/2014/main" id="{44B72E96-6718-4684-3686-E263BB55FF4B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점수화 </a:t>
              </a:r>
              <a:r>
                <a:rPr lang="en-US" altLang="ko-KR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:</a:t>
              </a: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 </a:t>
              </a:r>
              <a:r>
                <a:rPr lang="en-US" altLang="ko-KR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Scoring</a:t>
              </a:r>
              <a:endParaRPr lang="en-US" sz="4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 Black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B5A321-1CFE-9572-8A65-303154C0878B}"/>
              </a:ext>
            </a:extLst>
          </p:cNvPr>
          <p:cNvSpPr/>
          <p:nvPr/>
        </p:nvSpPr>
        <p:spPr>
          <a:xfrm>
            <a:off x="-27214" y="0"/>
            <a:ext cx="18288000" cy="10287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DBB81F1-F50D-0E2A-F3D5-9CD8A5871E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306" y="2444642"/>
            <a:ext cx="13758863" cy="43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26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E2DB6A5-E7AE-D042-7359-A808643F0C34}"/>
              </a:ext>
            </a:extLst>
          </p:cNvPr>
          <p:cNvSpPr/>
          <p:nvPr/>
        </p:nvSpPr>
        <p:spPr>
          <a:xfrm>
            <a:off x="701896" y="2368136"/>
            <a:ext cx="4107650" cy="86543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점수화 기획</a:t>
            </a:r>
            <a:endParaRPr kumimoji="1" lang="en-US" altLang="ko-KR" sz="2500" b="1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spc="-150" dirty="0">
                <a:solidFill>
                  <a:schemeClr val="bg1">
                    <a:lumMod val="50000"/>
                  </a:schemeClr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개별 기업 부실점수</a:t>
            </a:r>
            <a:endParaRPr kumimoji="1" lang="en-US" altLang="ko-KR" sz="1500" spc="-150" dirty="0">
              <a:solidFill>
                <a:schemeClr val="bg1">
                  <a:lumMod val="50000"/>
                </a:schemeClr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7" name="모서리가 둥근 직사각형 49">
            <a:extLst>
              <a:ext uri="{FF2B5EF4-FFF2-40B4-BE49-F238E27FC236}">
                <a16:creationId xmlns:a16="http://schemas.microsoft.com/office/drawing/2014/main" id="{0E3961C3-B35C-EACD-0BE2-34896C3574C4}"/>
              </a:ext>
            </a:extLst>
          </p:cNvPr>
          <p:cNvSpPr/>
          <p:nvPr/>
        </p:nvSpPr>
        <p:spPr>
          <a:xfrm>
            <a:off x="685800" y="3408148"/>
            <a:ext cx="4107650" cy="1354351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b="1" spc="-150" dirty="0">
                <a:solidFill>
                  <a:srgbClr val="0017EC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개별점수 인사이트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정상 </a:t>
            </a:r>
            <a:r>
              <a:rPr kumimoji="1" lang="en-US" altLang="ko-KR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/ </a:t>
            </a: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부실 기업 점수 비교</a:t>
            </a:r>
            <a:endParaRPr kumimoji="1" lang="en-US" altLang="ko-KR" sz="1500" spc="-150" dirty="0">
              <a:solidFill>
                <a:srgbClr val="0017EC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시기별 </a:t>
            </a:r>
            <a:r>
              <a:rPr kumimoji="1" lang="en-US" altLang="ko-KR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Feature </a:t>
            </a: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비교 </a:t>
            </a:r>
            <a:endParaRPr kumimoji="1" lang="en-US" altLang="ko-KR" sz="1500" spc="-150" dirty="0">
              <a:solidFill>
                <a:srgbClr val="0017EC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47D37DA1-09EF-D0D7-58CE-381D6AE82E55}"/>
              </a:ext>
            </a:extLst>
          </p:cNvPr>
          <p:cNvSpPr/>
          <p:nvPr/>
        </p:nvSpPr>
        <p:spPr>
          <a:xfrm>
            <a:off x="5105400" y="2354134"/>
            <a:ext cx="0" cy="7589966"/>
          </a:xfrm>
          <a:prstGeom prst="line">
            <a:avLst/>
          </a:prstGeom>
          <a:ln w="508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563C37-87FA-85DC-6353-163300820E21}"/>
              </a:ext>
            </a:extLst>
          </p:cNvPr>
          <p:cNvSpPr txBox="1"/>
          <p:nvPr/>
        </p:nvSpPr>
        <p:spPr>
          <a:xfrm>
            <a:off x="5439824" y="2368136"/>
            <a:ext cx="11303330" cy="11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정상</a:t>
            </a:r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/</a:t>
            </a: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부실기업 점수 비교</a:t>
            </a:r>
            <a:endParaRPr lang="en-US" altLang="ko-KR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ExtraBold" panose="02000903000000020004" pitchFamily="50" charset="-127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부실점수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90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점이상인 회계연도빈도가 가장 많은 기업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A4817BF-FF1D-45A8-D317-3D8C0CF03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3" r="2654"/>
          <a:stretch/>
        </p:blipFill>
        <p:spPr>
          <a:xfrm>
            <a:off x="5715000" y="4000500"/>
            <a:ext cx="5411079" cy="5365532"/>
          </a:xfrm>
          <a:prstGeom prst="rect">
            <a:avLst/>
          </a:prstGeom>
        </p:spPr>
      </p:pic>
      <p:sp>
        <p:nvSpPr>
          <p:cNvPr id="21" name="원형: 비어 있음 20">
            <a:extLst>
              <a:ext uri="{FF2B5EF4-FFF2-40B4-BE49-F238E27FC236}">
                <a16:creationId xmlns:a16="http://schemas.microsoft.com/office/drawing/2014/main" id="{F66BA5D5-2A45-2551-28CA-9E32A2E12C8D}"/>
              </a:ext>
            </a:extLst>
          </p:cNvPr>
          <p:cNvSpPr/>
          <p:nvPr/>
        </p:nvSpPr>
        <p:spPr>
          <a:xfrm>
            <a:off x="9455048" y="4168666"/>
            <a:ext cx="557047" cy="504496"/>
          </a:xfrm>
          <a:prstGeom prst="donut">
            <a:avLst>
              <a:gd name="adj" fmla="val 10549"/>
            </a:avLst>
          </a:prstGeom>
          <a:solidFill>
            <a:srgbClr val="344BBE"/>
          </a:solidFill>
          <a:ln w="6350">
            <a:solidFill>
              <a:srgbClr val="0017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설명선: 굽은 선 21">
            <a:extLst>
              <a:ext uri="{FF2B5EF4-FFF2-40B4-BE49-F238E27FC236}">
                <a16:creationId xmlns:a16="http://schemas.microsoft.com/office/drawing/2014/main" id="{20AE6DD4-CD71-7B6C-9E89-C6031B34AFF4}"/>
              </a:ext>
            </a:extLst>
          </p:cNvPr>
          <p:cNvSpPr/>
          <p:nvPr/>
        </p:nvSpPr>
        <p:spPr>
          <a:xfrm>
            <a:off x="12156205" y="5051536"/>
            <a:ext cx="4834759" cy="2659117"/>
          </a:xfrm>
          <a:prstGeom prst="borderCallout2">
            <a:avLst>
              <a:gd name="adj1" fmla="val 18750"/>
              <a:gd name="adj2" fmla="val -72"/>
              <a:gd name="adj3" fmla="val 18750"/>
              <a:gd name="adj4" fmla="val -16667"/>
              <a:gd name="adj5" fmla="val -18725"/>
              <a:gd name="adj6" fmla="val -45145"/>
            </a:avLst>
          </a:prstGeom>
          <a:noFill/>
          <a:ln w="38100">
            <a:solidFill>
              <a:srgbClr val="0017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1D2A6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&lt; 10</a:t>
            </a:r>
            <a:r>
              <a:rPr lang="ko-KR" altLang="en-US" sz="1400" dirty="0">
                <a:solidFill>
                  <a:srgbClr val="1D2A6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년 동안 </a:t>
            </a:r>
            <a:r>
              <a:rPr lang="en-US" altLang="ko-KR" sz="1400" dirty="0" err="1">
                <a:solidFill>
                  <a:srgbClr val="1D2A6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Proba</a:t>
            </a:r>
            <a:r>
              <a:rPr lang="ko-KR" altLang="en-US" sz="1400" dirty="0">
                <a:solidFill>
                  <a:srgbClr val="1D2A6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가 </a:t>
            </a:r>
            <a:r>
              <a:rPr lang="en-US" altLang="ko-KR" sz="1400" dirty="0">
                <a:solidFill>
                  <a:srgbClr val="1D2A6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90</a:t>
            </a:r>
            <a:r>
              <a:rPr lang="ko-KR" altLang="en-US" sz="1400" dirty="0">
                <a:solidFill>
                  <a:srgbClr val="1D2A6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이상 </a:t>
            </a:r>
            <a:r>
              <a:rPr lang="en-US" altLang="ko-KR" sz="1400" dirty="0">
                <a:solidFill>
                  <a:srgbClr val="1D2A6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8</a:t>
            </a:r>
            <a:r>
              <a:rPr lang="ko-KR" altLang="en-US" sz="1400" dirty="0">
                <a:solidFill>
                  <a:srgbClr val="1D2A6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회 기업</a:t>
            </a:r>
            <a:r>
              <a:rPr lang="en-US" altLang="ko-KR" sz="1400" dirty="0">
                <a:solidFill>
                  <a:srgbClr val="1D2A6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&gt;</a:t>
            </a:r>
          </a:p>
          <a:p>
            <a:endParaRPr lang="en-US" altLang="ko-KR" sz="1400" dirty="0">
              <a:solidFill>
                <a:srgbClr val="1D2A6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400" dirty="0">
              <a:solidFill>
                <a:srgbClr val="1D2A6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400" dirty="0">
              <a:solidFill>
                <a:srgbClr val="1D2A6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400" dirty="0">
              <a:solidFill>
                <a:srgbClr val="1D2A6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400" dirty="0">
              <a:solidFill>
                <a:srgbClr val="1D2A6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400" dirty="0">
              <a:solidFill>
                <a:srgbClr val="1D2A6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400" dirty="0">
              <a:solidFill>
                <a:srgbClr val="1D2A6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400" dirty="0">
              <a:solidFill>
                <a:srgbClr val="1D2A6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400" dirty="0">
              <a:solidFill>
                <a:srgbClr val="1D2A6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9AD6AA4-2520-EEC3-74FE-6280BBCE8C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231"/>
          <a:stretch/>
        </p:blipFill>
        <p:spPr>
          <a:xfrm>
            <a:off x="12202742" y="5435162"/>
            <a:ext cx="4586890" cy="216557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B0D56F3-8EB7-C86C-47DA-C3A93AE96676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EF64A786-4D40-F3F4-E5D0-3F1A708D4010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5" name="TextBox 2">
              <a:extLst>
                <a:ext uri="{FF2B5EF4-FFF2-40B4-BE49-F238E27FC236}">
                  <a16:creationId xmlns:a16="http://schemas.microsoft.com/office/drawing/2014/main" id="{2544AF7E-97AB-6082-4462-B5175C4C0A24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점수화 </a:t>
              </a:r>
              <a:r>
                <a:rPr lang="en-US" altLang="ko-KR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:</a:t>
              </a: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 </a:t>
              </a:r>
              <a:r>
                <a:rPr lang="en-US" altLang="ko-KR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Scoring</a:t>
              </a:r>
              <a:endParaRPr lang="en-US" sz="4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 Black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87D1233-9EA7-A0D7-6FBC-F1B44AFC0EA2}"/>
              </a:ext>
            </a:extLst>
          </p:cNvPr>
          <p:cNvCxnSpPr>
            <a:cxnSpLocks/>
          </p:cNvCxnSpPr>
          <p:nvPr/>
        </p:nvCxnSpPr>
        <p:spPr>
          <a:xfrm>
            <a:off x="12420600" y="7710653"/>
            <a:ext cx="0" cy="567823"/>
          </a:xfrm>
          <a:prstGeom prst="line">
            <a:avLst/>
          </a:prstGeom>
          <a:ln w="38100">
            <a:solidFill>
              <a:srgbClr val="0017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564D13-4716-380A-534C-5DFC2422728E}"/>
              </a:ext>
            </a:extLst>
          </p:cNvPr>
          <p:cNvSpPr/>
          <p:nvPr/>
        </p:nvSpPr>
        <p:spPr>
          <a:xfrm>
            <a:off x="12156205" y="8278476"/>
            <a:ext cx="4834759" cy="1087556"/>
          </a:xfrm>
          <a:prstGeom prst="rect">
            <a:avLst/>
          </a:prstGeom>
          <a:noFill/>
          <a:ln w="38100">
            <a:solidFill>
              <a:srgbClr val="0017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BFA8FB-AFC2-2FDA-B1FA-8BB955CAF050}"/>
              </a:ext>
            </a:extLst>
          </p:cNvPr>
          <p:cNvSpPr txBox="1"/>
          <p:nvPr/>
        </p:nvSpPr>
        <p:spPr>
          <a:xfrm>
            <a:off x="12202742" y="8496300"/>
            <a:ext cx="4788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2023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년 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4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월 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24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일 </a:t>
            </a: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주가조작혐의 논란 기업</a:t>
            </a:r>
          </a:p>
        </p:txBody>
      </p:sp>
    </p:spTree>
    <p:extLst>
      <p:ext uri="{BB962C8B-B14F-4D97-AF65-F5344CB8AC3E}">
        <p14:creationId xmlns:p14="http://schemas.microsoft.com/office/powerpoint/2010/main" val="18158707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D0563C37-87FA-85DC-6353-163300820E21}"/>
              </a:ext>
            </a:extLst>
          </p:cNvPr>
          <p:cNvSpPr txBox="1"/>
          <p:nvPr/>
        </p:nvSpPr>
        <p:spPr>
          <a:xfrm>
            <a:off x="5439824" y="2368136"/>
            <a:ext cx="113033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시기별 </a:t>
            </a:r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Feature </a:t>
            </a: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비교</a:t>
            </a:r>
            <a:endParaRPr lang="en-US" altLang="ko-KR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ExtraBold" panose="02000903000000020004" pitchFamily="50" charset="-127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18,19,20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년도 대주주지분율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ExtraBold" panose="02000903000000020004" pitchFamily="50" charset="-127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ExtraBold" panose="0200090300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6A6CA77-F477-28D5-31ED-CA1979D43F6D}"/>
              </a:ext>
            </a:extLst>
          </p:cNvPr>
          <p:cNvGrpSpPr/>
          <p:nvPr/>
        </p:nvGrpSpPr>
        <p:grpSpPr>
          <a:xfrm>
            <a:off x="5638800" y="3619500"/>
            <a:ext cx="7432221" cy="6095955"/>
            <a:chOff x="5597976" y="3418175"/>
            <a:chExt cx="5617780" cy="56462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4BC4459-A5ED-C62C-75BA-33678810E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7976" y="3418175"/>
              <a:ext cx="5617779" cy="18497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AD2D2CB-DB64-F3B0-AEC9-C519F15F2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7976" y="5267965"/>
              <a:ext cx="5617780" cy="184979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AAE75D-B6C1-675B-C8AA-7DE195B6E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7977" y="7214680"/>
              <a:ext cx="5617779" cy="1849790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4664196-D5AD-CA5A-5655-CA65A3CEDF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56"/>
          <a:stretch/>
        </p:blipFill>
        <p:spPr>
          <a:xfrm>
            <a:off x="13396769" y="3637547"/>
            <a:ext cx="3879784" cy="6095955"/>
          </a:xfrm>
          <a:prstGeom prst="rect">
            <a:avLst/>
          </a:prstGeom>
        </p:spPr>
      </p:pic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9F35DC78-6546-227F-D77B-FE36B2A7389C}"/>
              </a:ext>
            </a:extLst>
          </p:cNvPr>
          <p:cNvSpPr/>
          <p:nvPr/>
        </p:nvSpPr>
        <p:spPr>
          <a:xfrm>
            <a:off x="701896" y="2368136"/>
            <a:ext cx="4107650" cy="86543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점수화 기획</a:t>
            </a:r>
            <a:endParaRPr kumimoji="1" lang="en-US" altLang="ko-KR" sz="2500" b="1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spc="-150" dirty="0">
                <a:solidFill>
                  <a:schemeClr val="bg1">
                    <a:lumMod val="50000"/>
                  </a:schemeClr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개별 기업 부실점수</a:t>
            </a:r>
            <a:endParaRPr kumimoji="1" lang="en-US" altLang="ko-KR" sz="1500" spc="-150" dirty="0">
              <a:solidFill>
                <a:schemeClr val="bg1">
                  <a:lumMod val="50000"/>
                </a:schemeClr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19" name="모서리가 둥근 직사각형 49">
            <a:extLst>
              <a:ext uri="{FF2B5EF4-FFF2-40B4-BE49-F238E27FC236}">
                <a16:creationId xmlns:a16="http://schemas.microsoft.com/office/drawing/2014/main" id="{4811C7FC-158A-E97B-B275-31F54D5AE8E0}"/>
              </a:ext>
            </a:extLst>
          </p:cNvPr>
          <p:cNvSpPr/>
          <p:nvPr/>
        </p:nvSpPr>
        <p:spPr>
          <a:xfrm>
            <a:off x="685800" y="3408148"/>
            <a:ext cx="4107650" cy="1354351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b="1" spc="-150" dirty="0">
                <a:solidFill>
                  <a:srgbClr val="0017EC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개별점수 인사이트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정상 </a:t>
            </a:r>
            <a:r>
              <a:rPr kumimoji="1" lang="en-US" altLang="ko-KR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/ </a:t>
            </a: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부실 기업 점수 비교</a:t>
            </a:r>
            <a:endParaRPr kumimoji="1" lang="en-US" altLang="ko-KR" sz="1500" spc="-150" dirty="0">
              <a:solidFill>
                <a:srgbClr val="0017EC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시기별 </a:t>
            </a:r>
            <a:r>
              <a:rPr kumimoji="1" lang="en-US" altLang="ko-KR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Feature </a:t>
            </a: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비교 </a:t>
            </a:r>
            <a:endParaRPr kumimoji="1" lang="en-US" altLang="ko-KR" sz="1500" spc="-150" dirty="0">
              <a:solidFill>
                <a:srgbClr val="0017EC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20" name="AutoShape 3">
            <a:extLst>
              <a:ext uri="{FF2B5EF4-FFF2-40B4-BE49-F238E27FC236}">
                <a16:creationId xmlns:a16="http://schemas.microsoft.com/office/drawing/2014/main" id="{3886DAF1-6266-5E0F-5190-4E788F553DC1}"/>
              </a:ext>
            </a:extLst>
          </p:cNvPr>
          <p:cNvSpPr/>
          <p:nvPr/>
        </p:nvSpPr>
        <p:spPr>
          <a:xfrm>
            <a:off x="5105400" y="2354134"/>
            <a:ext cx="0" cy="7589966"/>
          </a:xfrm>
          <a:prstGeom prst="line">
            <a:avLst/>
          </a:prstGeom>
          <a:ln w="508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E1E863-F1C0-CEF4-F4C9-76EC6EEDD1BA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6ACC8A6A-5816-6586-EA62-CF6FE6CBDA1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5" name="TextBox 2">
              <a:extLst>
                <a:ext uri="{FF2B5EF4-FFF2-40B4-BE49-F238E27FC236}">
                  <a16:creationId xmlns:a16="http://schemas.microsoft.com/office/drawing/2014/main" id="{8FF320D6-BCAD-AE79-F8C2-EF0BFDCCDDD0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점수화 </a:t>
              </a:r>
              <a:r>
                <a:rPr lang="en-US" altLang="ko-KR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:</a:t>
              </a: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 </a:t>
              </a:r>
              <a:r>
                <a:rPr lang="en-US" altLang="ko-KR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Scoring</a:t>
              </a:r>
              <a:endParaRPr lang="en-US" sz="4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 Black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8919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D0563C37-87FA-85DC-6353-163300820E21}"/>
              </a:ext>
            </a:extLst>
          </p:cNvPr>
          <p:cNvSpPr txBox="1"/>
          <p:nvPr/>
        </p:nvSpPr>
        <p:spPr>
          <a:xfrm>
            <a:off x="5439824" y="2368136"/>
            <a:ext cx="113033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시기별 </a:t>
            </a:r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Feature </a:t>
            </a: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비교</a:t>
            </a:r>
            <a:endParaRPr lang="en-US" altLang="ko-KR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ExtraBold" panose="02000903000000020004" pitchFamily="50" charset="-127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18,19,20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년도 대주주지분율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ExtraBold" panose="02000903000000020004" pitchFamily="50" charset="-127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ExtraBold" panose="0200090300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6A6CA77-F477-28D5-31ED-CA1979D43F6D}"/>
              </a:ext>
            </a:extLst>
          </p:cNvPr>
          <p:cNvGrpSpPr/>
          <p:nvPr/>
        </p:nvGrpSpPr>
        <p:grpSpPr>
          <a:xfrm>
            <a:off x="5638800" y="3619500"/>
            <a:ext cx="7432221" cy="6095955"/>
            <a:chOff x="5597976" y="3418175"/>
            <a:chExt cx="5617780" cy="56462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4BC4459-A5ED-C62C-75BA-33678810E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7976" y="3418175"/>
              <a:ext cx="5617779" cy="18497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AD2D2CB-DB64-F3B0-AEC9-C519F15F2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7976" y="5267965"/>
              <a:ext cx="5617780" cy="184979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AAE75D-B6C1-675B-C8AA-7DE195B6E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7977" y="7214680"/>
              <a:ext cx="5617779" cy="1849790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4664196-D5AD-CA5A-5655-CA65A3CEDF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56"/>
          <a:stretch/>
        </p:blipFill>
        <p:spPr>
          <a:xfrm>
            <a:off x="13396769" y="3637547"/>
            <a:ext cx="3879784" cy="6095955"/>
          </a:xfrm>
          <a:prstGeom prst="rect">
            <a:avLst/>
          </a:prstGeom>
        </p:spPr>
      </p:pic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9F35DC78-6546-227F-D77B-FE36B2A7389C}"/>
              </a:ext>
            </a:extLst>
          </p:cNvPr>
          <p:cNvSpPr/>
          <p:nvPr/>
        </p:nvSpPr>
        <p:spPr>
          <a:xfrm>
            <a:off x="701896" y="2368136"/>
            <a:ext cx="4107650" cy="86543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점수화 기획</a:t>
            </a:r>
            <a:endParaRPr kumimoji="1" lang="en-US" altLang="ko-KR" sz="2500" b="1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spc="-150" dirty="0">
                <a:solidFill>
                  <a:schemeClr val="bg1">
                    <a:lumMod val="50000"/>
                  </a:schemeClr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개별 기업 부실점수</a:t>
            </a:r>
            <a:endParaRPr kumimoji="1" lang="en-US" altLang="ko-KR" sz="1500" spc="-150" dirty="0">
              <a:solidFill>
                <a:schemeClr val="bg1">
                  <a:lumMod val="50000"/>
                </a:schemeClr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19" name="모서리가 둥근 직사각형 49">
            <a:extLst>
              <a:ext uri="{FF2B5EF4-FFF2-40B4-BE49-F238E27FC236}">
                <a16:creationId xmlns:a16="http://schemas.microsoft.com/office/drawing/2014/main" id="{4811C7FC-158A-E97B-B275-31F54D5AE8E0}"/>
              </a:ext>
            </a:extLst>
          </p:cNvPr>
          <p:cNvSpPr/>
          <p:nvPr/>
        </p:nvSpPr>
        <p:spPr>
          <a:xfrm>
            <a:off x="685800" y="3408148"/>
            <a:ext cx="4107650" cy="1354351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C6D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b="1" spc="-150" dirty="0">
                <a:solidFill>
                  <a:srgbClr val="0017EC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개별점수 인사이트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정상 </a:t>
            </a:r>
            <a:r>
              <a:rPr kumimoji="1" lang="en-US" altLang="ko-KR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/ </a:t>
            </a: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부실 기업 점수 비교</a:t>
            </a:r>
            <a:endParaRPr kumimoji="1" lang="en-US" altLang="ko-KR" sz="1500" spc="-150" dirty="0">
              <a:solidFill>
                <a:srgbClr val="0017EC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시기별 </a:t>
            </a:r>
            <a:r>
              <a:rPr kumimoji="1" lang="en-US" altLang="ko-KR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Feature </a:t>
            </a:r>
            <a:r>
              <a:rPr kumimoji="1" lang="ko-KR" altLang="en-US" sz="1500" spc="-150" dirty="0">
                <a:solidFill>
                  <a:srgbClr val="0017EC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비교 </a:t>
            </a:r>
            <a:endParaRPr kumimoji="1" lang="en-US" altLang="ko-KR" sz="1500" spc="-150" dirty="0">
              <a:solidFill>
                <a:srgbClr val="0017EC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20" name="AutoShape 3">
            <a:extLst>
              <a:ext uri="{FF2B5EF4-FFF2-40B4-BE49-F238E27FC236}">
                <a16:creationId xmlns:a16="http://schemas.microsoft.com/office/drawing/2014/main" id="{3886DAF1-6266-5E0F-5190-4E788F553DC1}"/>
              </a:ext>
            </a:extLst>
          </p:cNvPr>
          <p:cNvSpPr/>
          <p:nvPr/>
        </p:nvSpPr>
        <p:spPr>
          <a:xfrm>
            <a:off x="5105400" y="2354134"/>
            <a:ext cx="0" cy="7589966"/>
          </a:xfrm>
          <a:prstGeom prst="line">
            <a:avLst/>
          </a:prstGeom>
          <a:ln w="508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E1E863-F1C0-CEF4-F4C9-76EC6EEDD1BA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6ACC8A6A-5816-6586-EA62-CF6FE6CBDA1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5" name="TextBox 2">
              <a:extLst>
                <a:ext uri="{FF2B5EF4-FFF2-40B4-BE49-F238E27FC236}">
                  <a16:creationId xmlns:a16="http://schemas.microsoft.com/office/drawing/2014/main" id="{8FF320D6-BCAD-AE79-F8C2-EF0BFDCCDDD0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점수화 </a:t>
              </a:r>
              <a:r>
                <a:rPr lang="en-US" altLang="ko-KR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:</a:t>
              </a: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 </a:t>
              </a:r>
              <a:r>
                <a:rPr lang="en-US" altLang="ko-KR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Scoring</a:t>
              </a:r>
              <a:endParaRPr lang="en-US" sz="4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 Black" charset="-127"/>
              </a:endParaRPr>
            </a:p>
          </p:txBody>
        </p:sp>
      </p:grpSp>
      <p:sp>
        <p:nvSpPr>
          <p:cNvPr id="9" name="설명선: 굽은 이중선(테두리 및 강조선) 8">
            <a:extLst>
              <a:ext uri="{FF2B5EF4-FFF2-40B4-BE49-F238E27FC236}">
                <a16:creationId xmlns:a16="http://schemas.microsoft.com/office/drawing/2014/main" id="{A6E7CADB-5996-088A-6F21-1E743605968F}"/>
              </a:ext>
            </a:extLst>
          </p:cNvPr>
          <p:cNvSpPr/>
          <p:nvPr/>
        </p:nvSpPr>
        <p:spPr>
          <a:xfrm rot="5400000">
            <a:off x="9044179" y="3911076"/>
            <a:ext cx="4448476" cy="3567106"/>
          </a:xfrm>
          <a:prstGeom prst="accentBorderCallout3">
            <a:avLst>
              <a:gd name="adj1" fmla="val 12325"/>
              <a:gd name="adj2" fmla="val -5206"/>
              <a:gd name="adj3" fmla="val 12603"/>
              <a:gd name="adj4" fmla="val -12119"/>
              <a:gd name="adj5" fmla="val -561"/>
              <a:gd name="adj6" fmla="val -12402"/>
              <a:gd name="adj7" fmla="val -24748"/>
              <a:gd name="adj8" fmla="val 2470"/>
            </a:avLst>
          </a:prstGeom>
          <a:solidFill>
            <a:srgbClr val="CEDEFF"/>
          </a:solidFill>
          <a:ln>
            <a:solidFill>
              <a:srgbClr val="0017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F7793-0D2B-9EC4-3968-A88FAB02863A}"/>
              </a:ext>
            </a:extLst>
          </p:cNvPr>
          <p:cNvSpPr txBox="1"/>
          <p:nvPr/>
        </p:nvSpPr>
        <p:spPr>
          <a:xfrm>
            <a:off x="9565953" y="3626021"/>
            <a:ext cx="3548056" cy="417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b="1" dirty="0">
                <a:solidFill>
                  <a:srgbClr val="FF6B6B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나눔고딕" panose="020D0604000000000000" pitchFamily="50" charset="-127"/>
              </a:rPr>
              <a:t>대주주 지분율 분석</a:t>
            </a:r>
            <a:endParaRPr lang="en-US" altLang="ko-KR" b="1" dirty="0">
              <a:solidFill>
                <a:srgbClr val="FF6B6B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  <a:cs typeface="나눔고딕" panose="020D0604000000000000" pitchFamily="50" charset="-127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변수선택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표를 </a:t>
            </a:r>
            <a:r>
              <a:rPr lang="ko-KR" altLang="en-US" b="1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참고시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case 1,2</a:t>
            </a:r>
            <a:r>
              <a:rPr lang="ko-KR" altLang="ko-KR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인 경우 대주주지분율이 주요 </a:t>
            </a:r>
            <a:r>
              <a:rPr lang="ko-KR" altLang="ko-KR" b="1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피쳐로</a:t>
            </a:r>
            <a:r>
              <a:rPr lang="ko-KR" altLang="ko-KR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 선정</a:t>
            </a:r>
            <a:endParaRPr lang="en-US" altLang="ko-KR" b="1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나눔고딕" panose="020D0604000000000000" pitchFamily="50" charset="-127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case3</a:t>
            </a:r>
            <a:r>
              <a:rPr lang="ko-KR" altLang="ko-KR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의 경우 선택되지 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않음</a:t>
            </a:r>
            <a:endParaRPr lang="ko-KR" altLang="ko-KR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나눔고딕" panose="020D0604000000000000" pitchFamily="50" charset="-127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18,19,20</a:t>
            </a:r>
            <a:r>
              <a:rPr lang="ko-KR" altLang="ko-KR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년 기준 부도난 기업과 정상 기업의 대주주 지분율 변동 추이를 본다면</a:t>
            </a:r>
            <a:endParaRPr lang="ko-KR" altLang="ko-KR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나눔고딕" panose="020D0604000000000000" pitchFamily="50" charset="-127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상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장</a:t>
            </a:r>
            <a:r>
              <a:rPr lang="ko-KR" altLang="ko-KR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폐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지 </a:t>
            </a:r>
            <a:r>
              <a:rPr lang="ko-KR" altLang="ko-KR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바로 직전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연</a:t>
            </a:r>
            <a:r>
              <a:rPr lang="ko-KR" altLang="ko-KR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도는 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약간의 </a:t>
            </a:r>
            <a:r>
              <a:rPr lang="ko-KR" altLang="ko-KR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증가세를 보이기도 하지만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 2,3</a:t>
            </a:r>
            <a:r>
              <a:rPr lang="ko-KR" altLang="ko-KR" b="1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년전부터</a:t>
            </a:r>
            <a:r>
              <a:rPr lang="ko-KR" altLang="ko-KR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 지속적으로 감소한다는 것을 알 수 있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음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rPr>
              <a:t>.</a:t>
            </a:r>
            <a:endParaRPr lang="ko-KR" altLang="ko-KR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03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2678CFF-17B5-A8A1-A2FA-A3DCAAC4A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795">
            <a:off x="10062845" y="481965"/>
            <a:ext cx="8238490" cy="886396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DC7CAFD6-94D2-94FC-7039-C687D351D755}"/>
              </a:ext>
            </a:extLst>
          </p:cNvPr>
          <p:cNvSpPr txBox="1"/>
          <p:nvPr/>
        </p:nvSpPr>
        <p:spPr>
          <a:xfrm>
            <a:off x="0" y="-210185"/>
            <a:ext cx="3346450" cy="3801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3D6A84-127E-B6AD-9E71-17837EF8CADF}"/>
              </a:ext>
            </a:extLst>
          </p:cNvPr>
          <p:cNvGrpSpPr/>
          <p:nvPr/>
        </p:nvGrpSpPr>
        <p:grpSpPr>
          <a:xfrm>
            <a:off x="685800" y="763905"/>
            <a:ext cx="8430895" cy="868680"/>
            <a:chOff x="685800" y="763905"/>
            <a:chExt cx="8430895" cy="868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6A465BAD-3083-5CB8-65BB-EC3BD5CBF7D1}"/>
                </a:ext>
              </a:extLst>
            </p:cNvPr>
            <p:cNvSpPr/>
            <p:nvPr/>
          </p:nvSpPr>
          <p:spPr>
            <a:xfrm flipV="1">
              <a:off x="685800" y="952500"/>
              <a:ext cx="0" cy="680085"/>
            </a:xfrm>
            <a:prstGeom prst="line">
              <a:avLst/>
            </a:prstGeom>
            <a:ln w="63500" cap="flat">
              <a:solidFill>
                <a:srgbClr val="0017E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0" name="TextBox 2"/>
            <p:cNvSpPr txBox="1">
              <a:spLocks/>
            </p:cNvSpPr>
            <p:nvPr/>
          </p:nvSpPr>
          <p:spPr>
            <a:xfrm>
              <a:off x="963294" y="763905"/>
              <a:ext cx="8154035" cy="86614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latinLnBrk="0">
                <a:lnSpc>
                  <a:spcPts val="7475"/>
                </a:lnSpc>
                <a:buFontTx/>
                <a:buNone/>
              </a:pPr>
              <a:r>
                <a:rPr lang="ko-KR" altLang="en-US" sz="4500" b="1" spc="-290" dirty="0">
                  <a:latin typeface="에스코어 드림 5 Medium" charset="0"/>
                  <a:ea typeface="에스코어 드림 5 Medium" charset="0"/>
                  <a:cs typeface="Gothic A1 Black" charset="0"/>
                </a:rPr>
                <a:t>제안 배경</a:t>
              </a:r>
              <a:endParaRPr lang="ko-KR" altLang="en-US" sz="4500" b="1" dirty="0">
                <a:latin typeface="에스코어 드림 5 Medium" charset="0"/>
                <a:ea typeface="에스코어 드림 5 Medium" charset="0"/>
                <a:cs typeface="Gothic A1 Black" charset="0"/>
              </a:endParaRPr>
            </a:p>
          </p:txBody>
        </p:sp>
      </p:grpSp>
      <p:sp>
        <p:nvSpPr>
          <p:cNvPr id="12" name="TextBox 11"/>
          <p:cNvSpPr txBox="1">
            <a:spLocks/>
          </p:cNvSpPr>
          <p:nvPr/>
        </p:nvSpPr>
        <p:spPr>
          <a:xfrm>
            <a:off x="279400" y="3213100"/>
            <a:ext cx="6751955" cy="17532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457200" lvl="1" indent="0" latinLnBrk="0">
              <a:buFontTx/>
              <a:buNone/>
            </a:pPr>
            <a:r>
              <a:rPr lang="en-US" altLang="ko-KR" sz="3600" b="1" spc="-140">
                <a:solidFill>
                  <a:srgbClr val="002060"/>
                </a:solidFill>
                <a:latin typeface="에스코어 드림 5 Medium" charset="0"/>
                <a:ea typeface="에스코어 드림 5 Medium" charset="0"/>
              </a:rPr>
              <a:t>＂</a:t>
            </a:r>
            <a:r>
              <a:rPr lang="ko-KR" altLang="en-US" sz="3600" b="1" spc="-140">
                <a:solidFill>
                  <a:srgbClr val="002060"/>
                </a:solidFill>
                <a:latin typeface="에스코어 드림 5 Medium" charset="0"/>
                <a:ea typeface="에스코어 드림 5 Medium" charset="0"/>
              </a:rPr>
              <a:t>머신러닝 알고리즘을 활용한 코스닥 시장의 부실예측 및 </a:t>
            </a:r>
            <a:endParaRPr lang="ko-KR" altLang="en-US" sz="3600" b="1">
              <a:solidFill>
                <a:srgbClr val="002060"/>
              </a:solidFill>
              <a:latin typeface="에스코어 드림 5 Medium" charset="0"/>
              <a:ea typeface="에스코어 드림 5 Medium" charset="0"/>
            </a:endParaRPr>
          </a:p>
          <a:p>
            <a:pPr marL="457200" lvl="1" indent="0" latinLnBrk="0">
              <a:buFontTx/>
              <a:buNone/>
            </a:pPr>
            <a:r>
              <a:rPr lang="ko-KR" altLang="en-US" sz="3600" b="1" spc="-140">
                <a:solidFill>
                  <a:srgbClr val="002060"/>
                </a:solidFill>
                <a:latin typeface="에스코어 드림 5 Medium" charset="0"/>
                <a:ea typeface="에스코어 드림 5 Medium" charset="0"/>
              </a:rPr>
              <a:t>선행적 부실 알람 개발</a:t>
            </a:r>
            <a:r>
              <a:rPr lang="en-US" altLang="ko-KR" sz="3600" b="1" spc="-140">
                <a:solidFill>
                  <a:srgbClr val="002060"/>
                </a:solidFill>
                <a:latin typeface="에스코어 드림 5 Medium" charset="0"/>
                <a:ea typeface="에스코어 드림 5 Medium" charset="0"/>
              </a:rPr>
              <a:t>＂</a:t>
            </a:r>
            <a:r>
              <a:rPr lang="ko-KR" altLang="en-US" sz="3600" b="1" spc="-140">
                <a:solidFill>
                  <a:srgbClr val="002060"/>
                </a:solidFill>
                <a:latin typeface="에스코어 드림 5 Medium" charset="0"/>
                <a:ea typeface="에스코어 드림 5 Medium" charset="0"/>
              </a:rPr>
              <a:t> </a:t>
            </a:r>
            <a:endParaRPr lang="ko-KR" altLang="en-US" sz="3600" b="1">
              <a:solidFill>
                <a:srgbClr val="002060"/>
              </a:solidFill>
              <a:latin typeface="에스코어 드림 5 Medium" charset="0"/>
              <a:ea typeface="에스코어 드림 5 Medium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A1B4856-5FD3-2F86-8CFA-40F28E5C9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5728">
            <a:off x="9063355" y="2037080"/>
            <a:ext cx="8238490" cy="8823960"/>
          </a:xfrm>
          <a:prstGeom prst="rect">
            <a:avLst/>
          </a:prstGeom>
        </p:spPr>
      </p:pic>
      <p:sp>
        <p:nvSpPr>
          <p:cNvPr id="21" name="TextBox 20"/>
          <p:cNvSpPr txBox="1">
            <a:spLocks/>
          </p:cNvSpPr>
          <p:nvPr/>
        </p:nvSpPr>
        <p:spPr>
          <a:xfrm>
            <a:off x="697230" y="5636895"/>
            <a:ext cx="7031990" cy="3443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457200" indent="-457200" latinLnBrk="0">
              <a:buFont typeface="Arial"/>
              <a:buChar char="•"/>
            </a:pPr>
            <a:r>
              <a:rPr lang="ko-KR" altLang="en-US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</a:rPr>
              <a:t>경제가 </a:t>
            </a:r>
            <a:r>
              <a:rPr lang="ko-KR" altLang="en-US" sz="2400" b="1" spc="-14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</a:rPr>
              <a:t>저성장 기조</a:t>
            </a:r>
            <a:r>
              <a:rPr lang="ko-KR" altLang="en-US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</a:rPr>
              <a:t>를 띄고 있음</a:t>
            </a:r>
            <a:r>
              <a:rPr lang="en-US" altLang="ko-KR" sz="2600" spc="-14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</a:rPr>
              <a:t>. 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S-Core Dream 4 Regular" charset="0"/>
              <a:ea typeface="S-Core Dream 4 Regular" charset="0"/>
              <a:cs typeface="맑은 고딕" charset="0"/>
            </a:endParaRPr>
          </a:p>
          <a:p>
            <a:pPr marL="457200" indent="-457200" latinLnBrk="0">
              <a:buFont typeface="Arial"/>
              <a:buChar char="•"/>
            </a:pPr>
            <a:r>
              <a:rPr lang="ko-KR" altLang="ko-KR" sz="2400" spc="-1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  <a:cs typeface="맑은 고딕" charset="0"/>
              </a:rPr>
              <a:t>잠재성장률은</a:t>
            </a:r>
            <a:r>
              <a:rPr lang="en-US" altLang="ko-KR" sz="2400" spc="-1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  <a:cs typeface="맑은 고딕" charset="0"/>
              </a:rPr>
              <a:t> 1990∼1999</a:t>
            </a:r>
            <a:r>
              <a:rPr lang="ko-KR" altLang="ko-KR" sz="2400" spc="-1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  <a:cs typeface="맑은 고딕" charset="0"/>
              </a:rPr>
              <a:t>년 중 연평균</a:t>
            </a:r>
            <a:r>
              <a:rPr lang="en-US" altLang="ko-KR" sz="2400" spc="-1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  <a:cs typeface="맑은 고딕" charset="0"/>
              </a:rPr>
              <a:t> 7.3%</a:t>
            </a:r>
            <a:r>
              <a:rPr lang="ko-KR" altLang="ko-KR" sz="2400" spc="-1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  <a:cs typeface="맑은 고딕" charset="0"/>
              </a:rPr>
              <a:t>에서</a:t>
            </a:r>
            <a:r>
              <a:rPr lang="en-US" altLang="ko-KR" sz="2400" spc="-1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  <a:cs typeface="맑은 고딕" charset="0"/>
              </a:rPr>
              <a:t> 2000∼2009</a:t>
            </a:r>
            <a:r>
              <a:rPr lang="ko-KR" altLang="ko-KR" sz="2400" spc="-1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  <a:cs typeface="맑은 고딕" charset="0"/>
              </a:rPr>
              <a:t>년에는</a:t>
            </a:r>
            <a:r>
              <a:rPr lang="en-US" altLang="ko-KR" sz="2400" spc="-1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  <a:cs typeface="맑은 고딕" charset="0"/>
              </a:rPr>
              <a:t> 4.7%, 2010∼2022</a:t>
            </a:r>
            <a:r>
              <a:rPr lang="ko-KR" altLang="ko-KR" sz="2400" spc="-1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  <a:cs typeface="맑은 고딕" charset="0"/>
              </a:rPr>
              <a:t>년에는</a:t>
            </a:r>
            <a:r>
              <a:rPr lang="en-US" altLang="ko-KR" sz="2400" spc="-1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  <a:cs typeface="맑은 고딕" charset="0"/>
              </a:rPr>
              <a:t> 2.8%</a:t>
            </a:r>
            <a:r>
              <a:rPr lang="ko-KR" altLang="ko-KR" sz="2400" spc="-1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  <a:cs typeface="맑은 고딕" charset="0"/>
              </a:rPr>
              <a:t>로 점점 약화.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S-Core Dream 4 Regular" charset="0"/>
              <a:ea typeface="S-Core Dream 4 Regular" charset="0"/>
              <a:cs typeface="맑은 고딕" charset="0"/>
            </a:endParaRPr>
          </a:p>
          <a:p>
            <a:pPr marL="457200" indent="-457200" latinLnBrk="0">
              <a:buFont typeface="Arial"/>
              <a:buChar char="•"/>
            </a:pPr>
            <a:r>
              <a:rPr lang="ko-KR" altLang="en-US" sz="2400" b="1" spc="-140">
                <a:solidFill>
                  <a:srgbClr val="1A1A1A"/>
                </a:solidFill>
                <a:latin typeface="S-Core Dream 4 Regular" charset="0"/>
                <a:ea typeface="S-Core Dream 4 Regular" charset="0"/>
              </a:rPr>
              <a:t>코로나</a:t>
            </a:r>
            <a:r>
              <a:rPr lang="en-US" altLang="ko-KR" sz="2400" b="1" spc="-140">
                <a:solidFill>
                  <a:srgbClr val="1A1A1A"/>
                </a:solidFill>
                <a:latin typeface="S-Core Dream 4 Regular" charset="0"/>
                <a:ea typeface="S-Core Dream 4 Regular" charset="0"/>
              </a:rPr>
              <a:t>19</a:t>
            </a:r>
            <a:r>
              <a:rPr lang="ko-KR" altLang="en-US" sz="2400" spc="-140">
                <a:solidFill>
                  <a:srgbClr val="1A1A1A"/>
                </a:solidFill>
                <a:latin typeface="S-Core Dream 4 Regular" charset="0"/>
                <a:ea typeface="S-Core Dream 4 Regular" charset="0"/>
              </a:rPr>
              <a:t>발생으로 전체적인 </a:t>
            </a:r>
            <a:r>
              <a:rPr lang="ko-KR" altLang="en-US" sz="2400" b="1" spc="-140">
                <a:solidFill>
                  <a:srgbClr val="1A1A1A"/>
                </a:solidFill>
                <a:latin typeface="S-Core Dream 4 Regular" charset="0"/>
                <a:ea typeface="S-Core Dream 4 Regular" charset="0"/>
              </a:rPr>
              <a:t>기업재무건정성 악화</a:t>
            </a:r>
            <a:r>
              <a:rPr lang="ko-KR" altLang="en-US" sz="2400" spc="-140">
                <a:solidFill>
                  <a:srgbClr val="1A1A1A"/>
                </a:solidFill>
                <a:latin typeface="S-Core Dream 4 Regular" charset="0"/>
                <a:ea typeface="S-Core Dream 4 Regular" charset="0"/>
              </a:rPr>
              <a:t>.</a:t>
            </a:r>
            <a:endParaRPr lang="ko-KR" altLang="en-US" sz="2400">
              <a:solidFill>
                <a:srgbClr val="1A1A1A"/>
              </a:solidFill>
              <a:latin typeface="S-Core Dream 4 Regular" charset="0"/>
              <a:ea typeface="S-Core Dream 4 Regular" charset="0"/>
            </a:endParaRPr>
          </a:p>
          <a:p>
            <a:pPr marL="457200" indent="-457200" latinLnBrk="0">
              <a:buFont typeface="Arial"/>
              <a:buChar char="•"/>
            </a:pP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  <a:cs typeface="나눔고딕" charset="0"/>
              </a:rPr>
              <a:t>1</a:t>
            </a:r>
            <a:r>
              <a:rPr lang="ko-KR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  <a:cs typeface="나눔고딕" charset="0"/>
              </a:rPr>
              <a:t>차적으로 신용위험을 걸러주는 </a:t>
            </a:r>
            <a:r>
              <a:rPr lang="ko-KR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  <a:cs typeface="나눔고딕" charset="0"/>
              </a:rPr>
              <a:t>이자보상배율</a:t>
            </a:r>
            <a:r>
              <a:rPr lang="ko-KR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  <a:cs typeface="나눔고딕" charset="0"/>
              </a:rPr>
              <a:t>은 저성장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  <a:cs typeface="나눔고딕" charset="0"/>
              </a:rPr>
              <a:t>기조와 </a:t>
            </a:r>
            <a:r>
              <a:rPr lang="ko-KR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  <a:cs typeface="나눔고딕" charset="0"/>
              </a:rPr>
              <a:t>잠재리스크가 큰 시장에서 더이상 </a:t>
            </a:r>
            <a:r>
              <a:rPr lang="ko-KR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  <a:cs typeface="나눔고딕" charset="0"/>
              </a:rPr>
              <a:t>적절한 부실위험지표로서의 기능</a:t>
            </a: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  <a:cs typeface="나눔고딕" charset="0"/>
              </a:rPr>
              <a:t>을 하지 못함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charset="0"/>
                <a:ea typeface="S-Core Dream 4 Regular" charset="0"/>
                <a:cs typeface="나눔고딕" charset="0"/>
              </a:rPr>
              <a:t>.</a:t>
            </a:r>
          </a:p>
          <a:p>
            <a:pPr marL="457200" indent="-457200" latinLnBrk="0">
              <a:buFont typeface="Arial"/>
              <a:buChar char="•"/>
            </a:pPr>
            <a:endParaRPr lang="ko-KR" altLang="en-US" sz="2400">
              <a:solidFill>
                <a:srgbClr val="1A1A1A"/>
              </a:solidFill>
              <a:latin typeface="S-Core Dream 4 Regular" charset="0"/>
              <a:ea typeface="S-Core Dream 4 Regular" charset="0"/>
            </a:endParaRPr>
          </a:p>
        </p:txBody>
      </p:sp>
      <p:sp>
        <p:nvSpPr>
          <p:cNvPr id="22" name="AutoShape 3">
            <a:extLst>
              <a:ext uri="{FF2B5EF4-FFF2-40B4-BE49-F238E27FC236}">
                <a16:creationId xmlns:a16="http://schemas.microsoft.com/office/drawing/2014/main" id="{C6F562EA-AD70-8433-DE8E-33245E57DEF1}"/>
              </a:ext>
            </a:extLst>
          </p:cNvPr>
          <p:cNvSpPr/>
          <p:nvPr/>
        </p:nvSpPr>
        <p:spPr>
          <a:xfrm flipV="1">
            <a:off x="685800" y="5143500"/>
            <a:ext cx="5923280" cy="0"/>
          </a:xfrm>
          <a:prstGeom prst="line">
            <a:avLst/>
          </a:prstGeom>
          <a:ln w="50800" cap="flat">
            <a:solidFill>
              <a:srgbClr val="0017E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29EBF3-7C66-C329-DCD9-1477EC01D794}"/>
              </a:ext>
            </a:extLst>
          </p:cNvPr>
          <p:cNvGrpSpPr/>
          <p:nvPr/>
        </p:nvGrpSpPr>
        <p:grpSpPr>
          <a:xfrm rot="21385221">
            <a:off x="8058150" y="3350895"/>
            <a:ext cx="7587615" cy="8286115"/>
            <a:chOff x="8058150" y="3350895"/>
            <a:chExt cx="7587615" cy="828611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CE9C19A-1B1B-D9EA-FBAA-658B4E3015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6628"/>
                      </a14:imgEffect>
                      <a14:imgEffect>
                        <a14:saturation sat="9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5"/>
            <a:stretch/>
          </p:blipFill>
          <p:spPr>
            <a:xfrm rot="20973434">
              <a:off x="8069580" y="3350895"/>
              <a:ext cx="7564755" cy="8228965"/>
            </a:xfrm>
            <a:prstGeom prst="rect">
              <a:avLst/>
            </a:prstGeom>
            <a:noFill/>
            <a:effectLst>
              <a:outerShdw blurRad="139700" dist="50800" dir="5400000" algn="ctr" rotWithShape="0">
                <a:schemeClr val="tx1">
                  <a:lumMod val="50000"/>
                  <a:lumOff val="50000"/>
                  <a:alpha val="32000"/>
                </a:schemeClr>
              </a:outerShdw>
            </a:effec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75230BD-A0C1-6EA9-AB17-AE13093BCC10}"/>
                </a:ext>
              </a:extLst>
            </p:cNvPr>
            <p:cNvSpPr/>
            <p:nvPr/>
          </p:nvSpPr>
          <p:spPr>
            <a:xfrm rot="20965636">
              <a:off x="8058150" y="3359785"/>
              <a:ext cx="7587615" cy="8277860"/>
            </a:xfrm>
            <a:prstGeom prst="rect">
              <a:avLst/>
            </a:prstGeom>
            <a:solidFill>
              <a:srgbClr val="D9D9D9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D9D9D9"/>
                  </a:solidFill>
                </a:ln>
                <a:solidFill>
                  <a:srgbClr val="D9D9D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912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D0563C37-87FA-85DC-6353-163300820E21}"/>
              </a:ext>
            </a:extLst>
          </p:cNvPr>
          <p:cNvSpPr txBox="1"/>
          <p:nvPr/>
        </p:nvSpPr>
        <p:spPr>
          <a:xfrm>
            <a:off x="5439824" y="2368136"/>
            <a:ext cx="11303330" cy="3375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부실점수 등급화</a:t>
            </a:r>
            <a:endParaRPr lang="en-US" altLang="ko-KR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ExtraBold" panose="02000903000000020004" pitchFamily="50" charset="-127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개별 기업의 부실 점수를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A ~ E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등급으로 세분화하여 평가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ExtraBold" panose="02000903000000020004" pitchFamily="50" charset="-127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연도별 부실점수를 다섯 구간으로 나눠 포트폴리오 구성 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ExtraBold" panose="02000903000000020004" pitchFamily="50" charset="-127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코스닥 지수와 수익성 비교 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ExtraBold" panose="02000903000000020004" pitchFamily="50" charset="-127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ExtraBold" panose="02000903000000020004" pitchFamily="50" charset="-127"/>
              </a:rPr>
              <a:t>개별 기업 수익률이 벤치마크를 상회하는 비율 확인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ExtraBold" panose="02000903000000020004" pitchFamily="50" charset="-127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q"/>
            </a:pP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ExtraBold" panose="02000903000000020004" pitchFamily="50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9F35DC78-6546-227F-D77B-FE36B2A7389C}"/>
              </a:ext>
            </a:extLst>
          </p:cNvPr>
          <p:cNvSpPr/>
          <p:nvPr/>
        </p:nvSpPr>
        <p:spPr>
          <a:xfrm>
            <a:off x="701896" y="2368136"/>
            <a:ext cx="4107650" cy="86543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점수화 기획</a:t>
            </a:r>
            <a:endParaRPr kumimoji="1" lang="en-US" altLang="ko-KR" sz="2500" b="1" spc="-150" dirty="0">
              <a:solidFill>
                <a:schemeClr val="bg1">
                  <a:lumMod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spc="-150" dirty="0">
                <a:solidFill>
                  <a:schemeClr val="bg1">
                    <a:lumMod val="50000"/>
                  </a:schemeClr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개별 기업 부실점수</a:t>
            </a:r>
            <a:endParaRPr kumimoji="1" lang="en-US" altLang="ko-KR" sz="1500" spc="-150" dirty="0">
              <a:solidFill>
                <a:schemeClr val="bg1">
                  <a:lumMod val="50000"/>
                </a:schemeClr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19" name="모서리가 둥근 직사각형 49">
            <a:extLst>
              <a:ext uri="{FF2B5EF4-FFF2-40B4-BE49-F238E27FC236}">
                <a16:creationId xmlns:a16="http://schemas.microsoft.com/office/drawing/2014/main" id="{4811C7FC-158A-E97B-B275-31F54D5AE8E0}"/>
              </a:ext>
            </a:extLst>
          </p:cNvPr>
          <p:cNvSpPr/>
          <p:nvPr/>
        </p:nvSpPr>
        <p:spPr>
          <a:xfrm>
            <a:off x="685800" y="3408148"/>
            <a:ext cx="4107650" cy="1354351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b="1" spc="-15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개별점수 인사이트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spc="-150" dirty="0">
                <a:solidFill>
                  <a:schemeClr val="bg1">
                    <a:lumMod val="50000"/>
                  </a:schemeClr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정상 </a:t>
            </a:r>
            <a:r>
              <a:rPr kumimoji="1" lang="en-US" altLang="ko-KR" sz="1500" spc="-150" dirty="0">
                <a:solidFill>
                  <a:schemeClr val="bg1">
                    <a:lumMod val="50000"/>
                  </a:schemeClr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/ </a:t>
            </a:r>
            <a:r>
              <a:rPr kumimoji="1" lang="ko-KR" altLang="en-US" sz="1500" spc="-150" dirty="0">
                <a:solidFill>
                  <a:schemeClr val="bg1">
                    <a:lumMod val="50000"/>
                  </a:schemeClr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부실 기업 점수 비교</a:t>
            </a:r>
            <a:endParaRPr kumimoji="1" lang="en-US" altLang="ko-KR" sz="1500" spc="-150" dirty="0">
              <a:solidFill>
                <a:schemeClr val="bg1">
                  <a:lumMod val="50000"/>
                </a:schemeClr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500" spc="-150" dirty="0">
                <a:solidFill>
                  <a:schemeClr val="bg1">
                    <a:lumMod val="50000"/>
                  </a:schemeClr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시기별 </a:t>
            </a:r>
            <a:r>
              <a:rPr kumimoji="1" lang="en-US" altLang="ko-KR" sz="1500" spc="-150" dirty="0">
                <a:solidFill>
                  <a:schemeClr val="bg1">
                    <a:lumMod val="50000"/>
                  </a:schemeClr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Feature </a:t>
            </a:r>
            <a:r>
              <a:rPr kumimoji="1" lang="ko-KR" altLang="en-US" sz="1500" spc="-150" dirty="0">
                <a:solidFill>
                  <a:schemeClr val="bg1">
                    <a:lumMod val="50000"/>
                  </a:schemeClr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</a:rPr>
              <a:t>비교 </a:t>
            </a:r>
            <a:endParaRPr kumimoji="1" lang="en-US" altLang="ko-KR" sz="1500" spc="-150" dirty="0">
              <a:solidFill>
                <a:schemeClr val="bg1">
                  <a:lumMod val="50000"/>
                </a:schemeClr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20" name="AutoShape 3">
            <a:extLst>
              <a:ext uri="{FF2B5EF4-FFF2-40B4-BE49-F238E27FC236}">
                <a16:creationId xmlns:a16="http://schemas.microsoft.com/office/drawing/2014/main" id="{3886DAF1-6266-5E0F-5190-4E788F553DC1}"/>
              </a:ext>
            </a:extLst>
          </p:cNvPr>
          <p:cNvSpPr/>
          <p:nvPr/>
        </p:nvSpPr>
        <p:spPr>
          <a:xfrm>
            <a:off x="5105400" y="2354134"/>
            <a:ext cx="0" cy="7589966"/>
          </a:xfrm>
          <a:prstGeom prst="line">
            <a:avLst/>
          </a:prstGeom>
          <a:ln w="508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US" altLang="en-US" dirty="0">
              <a:solidFill>
                <a:srgbClr val="00400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E1E863-F1C0-CEF4-F4C9-76EC6EEDD1BA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6ACC8A6A-5816-6586-EA62-CF6FE6CBDA1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5" name="TextBox 2">
              <a:extLst>
                <a:ext uri="{FF2B5EF4-FFF2-40B4-BE49-F238E27FC236}">
                  <a16:creationId xmlns:a16="http://schemas.microsoft.com/office/drawing/2014/main" id="{8FF320D6-BCAD-AE79-F8C2-EF0BFDCCDDD0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점수화 </a:t>
              </a:r>
              <a:r>
                <a:rPr lang="en-US" altLang="ko-KR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:</a:t>
              </a: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 </a:t>
              </a:r>
              <a:r>
                <a:rPr lang="en-US" altLang="ko-KR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Scoring</a:t>
              </a:r>
              <a:endParaRPr lang="en-US" sz="4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 Black" charset="-127"/>
              </a:endParaRPr>
            </a:p>
          </p:txBody>
        </p:sp>
      </p:grpSp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FDEE33E7-25CE-41C4-02D9-2ED9B3AEC69D}"/>
              </a:ext>
            </a:extLst>
          </p:cNvPr>
          <p:cNvSpPr/>
          <p:nvPr/>
        </p:nvSpPr>
        <p:spPr>
          <a:xfrm>
            <a:off x="677286" y="4991100"/>
            <a:ext cx="4107650" cy="865430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C6D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500" b="1" spc="-150" dirty="0">
                <a:solidFill>
                  <a:srgbClr val="0017EC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부실점수 등급화</a:t>
            </a:r>
            <a:endParaRPr kumimoji="1" lang="en-US" altLang="ko-KR" sz="2500" b="1" spc="-150" dirty="0">
              <a:solidFill>
                <a:srgbClr val="0017EC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500" spc="-150" dirty="0">
              <a:solidFill>
                <a:srgbClr val="0017EC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FFC2F72-B147-9B80-2DDD-D242A032B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533" y="5146964"/>
            <a:ext cx="12252096" cy="39589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7B1C4-F1AA-1B66-5467-D29A122359A0}"/>
              </a:ext>
            </a:extLst>
          </p:cNvPr>
          <p:cNvSpPr txBox="1"/>
          <p:nvPr/>
        </p:nvSpPr>
        <p:spPr>
          <a:xfrm>
            <a:off x="15430500" y="92583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등급 수익성 비교</a:t>
            </a:r>
          </a:p>
        </p:txBody>
      </p:sp>
    </p:spTree>
    <p:extLst>
      <p:ext uri="{BB962C8B-B14F-4D97-AF65-F5344CB8AC3E}">
        <p14:creationId xmlns:p14="http://schemas.microsoft.com/office/powerpoint/2010/main" val="2031504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22B0F76-231D-F6B8-A5E0-971EE0477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819" y="0"/>
            <a:ext cx="8773181" cy="131586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A1903B-F5F2-8DBD-8DD2-6E7E63C4219B}"/>
              </a:ext>
            </a:extLst>
          </p:cNvPr>
          <p:cNvSpPr/>
          <p:nvPr/>
        </p:nvSpPr>
        <p:spPr>
          <a:xfrm rot="889631">
            <a:off x="-7221135" y="-4190999"/>
            <a:ext cx="18288000" cy="1562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2FD78FC4-0231-C260-DB0B-F382C93931F0}"/>
              </a:ext>
            </a:extLst>
          </p:cNvPr>
          <p:cNvSpPr txBox="1"/>
          <p:nvPr/>
        </p:nvSpPr>
        <p:spPr>
          <a:xfrm>
            <a:off x="1066800" y="1333500"/>
            <a:ext cx="11049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8000" b="1" spc="-300" dirty="0">
                <a:latin typeface="S-Core Dream 8 Heavy" panose="020B0503030302020204" pitchFamily="34" charset="-127"/>
                <a:ea typeface="S-Core Dream 8 Heavy" panose="020B0503030302020204" pitchFamily="34" charset="-127"/>
                <a:cs typeface="Gothic A1 Black" charset="-127"/>
              </a:rPr>
              <a:t>마무리</a:t>
            </a:r>
            <a:endParaRPr lang="en-US" sz="8000" b="1" spc="-300" dirty="0">
              <a:latin typeface="S-Core Dream 8 Heavy" panose="020B0503030302020204" pitchFamily="34" charset="-127"/>
              <a:ea typeface="S-Core Dream 8 Heavy" panose="020B0503030302020204" pitchFamily="34" charset="-127"/>
              <a:cs typeface="Gothic A1 Black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3C3F72-8F76-CDA0-AD95-E9BD0A85AF51}"/>
              </a:ext>
            </a:extLst>
          </p:cNvPr>
          <p:cNvSpPr txBox="1"/>
          <p:nvPr/>
        </p:nvSpPr>
        <p:spPr>
          <a:xfrm>
            <a:off x="1099456" y="4284273"/>
            <a:ext cx="9601200" cy="15259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914400" indent="-914400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3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시사점</a:t>
            </a:r>
            <a:r>
              <a:rPr lang="en-US" altLang="ko-KR" sz="3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(</a:t>
            </a:r>
            <a:r>
              <a:rPr lang="ko-KR" altLang="en-US" sz="3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기여 및 한계</a:t>
            </a:r>
            <a:r>
              <a:rPr lang="en-US" altLang="ko-KR" sz="3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)</a:t>
            </a:r>
          </a:p>
          <a:p>
            <a:pPr marL="914400" indent="-914400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3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" pitchFamily="2" charset="-127"/>
              </a:rPr>
              <a:t>참고문헌</a:t>
            </a:r>
            <a:endParaRPr lang="en-US" altLang="ko-KR" sz="3500" b="1" spc="-3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Gothic A1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55592E-5E3F-32BC-42BE-52B778F1626C}"/>
              </a:ext>
            </a:extLst>
          </p:cNvPr>
          <p:cNvSpPr/>
          <p:nvPr/>
        </p:nvSpPr>
        <p:spPr>
          <a:xfrm rot="895309">
            <a:off x="10465856" y="529102"/>
            <a:ext cx="18288000" cy="1562100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B1766CF3-2CDC-05C9-A27A-CC21F9416C88}"/>
              </a:ext>
            </a:extLst>
          </p:cNvPr>
          <p:cNvCxnSpPr>
            <a:cxnSpLocks/>
          </p:cNvCxnSpPr>
          <p:nvPr/>
        </p:nvCxnSpPr>
        <p:spPr>
          <a:xfrm flipV="1">
            <a:off x="685800" y="1333500"/>
            <a:ext cx="0" cy="1066800"/>
          </a:xfrm>
          <a:prstGeom prst="line">
            <a:avLst/>
          </a:prstGeom>
          <a:ln w="63500">
            <a:solidFill>
              <a:srgbClr val="0017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264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9D5F14D-F2E4-BFBF-B73B-B88AA63E66E7}"/>
              </a:ext>
            </a:extLst>
          </p:cNvPr>
          <p:cNvSpPr/>
          <p:nvPr/>
        </p:nvSpPr>
        <p:spPr>
          <a:xfrm rot="895309">
            <a:off x="8458199" y="-4299"/>
            <a:ext cx="18288000" cy="15621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C7CAFD6-94D2-94FC-7039-C687D351D755}"/>
              </a:ext>
            </a:extLst>
          </p:cNvPr>
          <p:cNvSpPr txBox="1"/>
          <p:nvPr/>
        </p:nvSpPr>
        <p:spPr>
          <a:xfrm>
            <a:off x="0" y="-210423"/>
            <a:ext cx="3346626" cy="38016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113523B-497A-89D8-621D-149D2E8B0794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C8374693-015A-F140-F7BC-807246CC7F6B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0017E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4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7C54F440-FEA9-0FD8-830E-EA267CA528C3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4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500" b="1" i="0" u="none" strike="noStrike" kern="1200" cap="none" spc="-300" normalizeH="0" baseline="0" noProof="0" dirty="0">
                  <a:ln>
                    <a:noFill/>
                  </a:ln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시사점 </a:t>
              </a:r>
              <a:r>
                <a:rPr kumimoji="0" lang="en-US" altLang="ko-KR" sz="4500" b="1" i="0" u="none" strike="noStrike" kern="1200" cap="none" spc="-300" normalizeH="0" baseline="0" noProof="0" dirty="0">
                  <a:ln>
                    <a:noFill/>
                  </a:ln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(</a:t>
              </a:r>
              <a:r>
                <a:rPr kumimoji="0" lang="ko-KR" altLang="en-US" sz="4500" b="1" i="0" u="none" strike="noStrike" kern="1200" cap="none" spc="-300" normalizeH="0" baseline="0" noProof="0" dirty="0">
                  <a:ln>
                    <a:noFill/>
                  </a:ln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기여 및 한계</a:t>
              </a:r>
              <a:r>
                <a:rPr kumimoji="0" lang="en-US" altLang="ko-KR" sz="4500" b="1" i="0" u="none" strike="noStrike" kern="1200" cap="none" spc="-300" normalizeH="0" baseline="0" noProof="0" dirty="0">
                  <a:ln>
                    <a:noFill/>
                  </a:ln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)</a:t>
              </a:r>
              <a:endParaRPr kumimoji="0" lang="en-US" sz="4500" b="1" i="0" u="none" strike="noStrike" kern="1200" cap="none" spc="-30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 Black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1B67467-5D32-A105-215F-BAEBE6DE6F45}"/>
              </a:ext>
            </a:extLst>
          </p:cNvPr>
          <p:cNvSpPr txBox="1"/>
          <p:nvPr/>
        </p:nvSpPr>
        <p:spPr>
          <a:xfrm>
            <a:off x="1295400" y="4457700"/>
            <a:ext cx="7086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3000" b="0" i="0" u="none" strike="noStrike" kern="1200" cap="none" spc="-15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기존 모형의 성능평가 기준에 추가적으로 </a:t>
            </a:r>
            <a:r>
              <a:rPr kumimoji="0" lang="en-US" altLang="ko-KR" sz="3000" b="0" i="0" u="none" strike="noStrike" kern="1200" cap="none" spc="-15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PR_AUC</a:t>
            </a:r>
            <a:r>
              <a:rPr kumimoji="0" lang="ko-KR" altLang="en-US" sz="3000" b="0" i="0" u="none" strike="noStrike" kern="1200" cap="none" spc="-15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값을 사용함</a:t>
            </a:r>
            <a:endParaRPr kumimoji="0" lang="en-US" altLang="ko-KR" sz="3000" b="0" i="0" u="none" strike="noStrike" kern="1200" cap="none" spc="-15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3000" b="0" i="0" u="none" strike="noStrike" kern="1200" cap="none" spc="-15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3000" b="0" i="0" u="none" strike="noStrike" kern="1200" cap="none" spc="-15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백테스팅을</a:t>
            </a:r>
            <a:r>
              <a:rPr kumimoji="0" lang="ko-KR" altLang="en-US" sz="3000" b="0" i="0" u="none" strike="noStrike" kern="1200" cap="none" spc="-15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통하여 기업의 수익성으로 </a:t>
            </a:r>
            <a:r>
              <a:rPr kumimoji="0" lang="ko-KR" altLang="en-US" sz="3000" b="0" i="0" u="none" strike="noStrike" kern="1200" cap="none" spc="-15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개별부실확률값의</a:t>
            </a:r>
            <a:r>
              <a:rPr kumimoji="0" lang="ko-KR" altLang="en-US" sz="3000" b="0" i="0" u="none" strike="noStrike" kern="1200" cap="none" spc="-15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실용성 및 기업의 안정성을 검증함</a:t>
            </a:r>
            <a:r>
              <a:rPr kumimoji="0" lang="en-US" altLang="ko-KR" sz="3000" b="0" i="0" u="none" strike="noStrike" kern="1200" cap="none" spc="-15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DCB00-F913-8C89-EBD1-8B95A111CB0C}"/>
              </a:ext>
            </a:extLst>
          </p:cNvPr>
          <p:cNvSpPr txBox="1"/>
          <p:nvPr/>
        </p:nvSpPr>
        <p:spPr>
          <a:xfrm>
            <a:off x="10210800" y="4457700"/>
            <a:ext cx="708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3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코스피 시장도 포함 하려고 했으나</a:t>
            </a:r>
            <a:r>
              <a:rPr kumimoji="0" lang="en-US" altLang="ko-KR" sz="3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,</a:t>
            </a:r>
            <a:r>
              <a:rPr kumimoji="0" lang="ko-KR" altLang="en-US" sz="3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 코스피 상장사만을 대상으로 하면</a:t>
            </a:r>
            <a:r>
              <a:rPr kumimoji="0" lang="en-US" altLang="ko-KR" sz="3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, </a:t>
            </a:r>
            <a:r>
              <a:rPr kumimoji="0" lang="ko-KR" altLang="en-US" sz="3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부실기업의 표본의 수가 매우 적어 결과 도출에 어려움이 있었음</a:t>
            </a:r>
            <a:endParaRPr kumimoji="0" lang="en-US" altLang="ko-KR" sz="30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3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rPr>
              <a:t>상장기업을 대상으로 모델링하였기 때문에 시장가치를 포함한 변수가 사용되어 비상장기업의 부실확률을 도출하기 어려움</a:t>
            </a:r>
            <a:endParaRPr kumimoji="0" lang="en-US" altLang="ko-KR" sz="30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30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4 Regular" panose="020B0203030302020204" pitchFamily="34" charset="-127"/>
              <a:ea typeface="S-Core Dream 4 Regular" panose="020B0203030302020204" pitchFamily="34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2A5435-C864-1662-2E29-B9D670CBCA95}"/>
              </a:ext>
            </a:extLst>
          </p:cNvPr>
          <p:cNvSpPr/>
          <p:nvPr/>
        </p:nvSpPr>
        <p:spPr>
          <a:xfrm>
            <a:off x="1295400" y="3017679"/>
            <a:ext cx="3562258" cy="7039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의의</a:t>
            </a:r>
            <a:endParaRPr kumimoji="1" lang="ko-Kore-US" altLang="en-US" sz="3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CE6D7A-5F9F-DB84-C447-213212B59DFB}"/>
              </a:ext>
            </a:extLst>
          </p:cNvPr>
          <p:cNvSpPr/>
          <p:nvPr/>
        </p:nvSpPr>
        <p:spPr>
          <a:xfrm>
            <a:off x="10210800" y="3017679"/>
            <a:ext cx="3562258" cy="703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000" b="1" i="0" u="none" strike="noStrike" kern="1200" cap="none" spc="-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한계점</a:t>
            </a:r>
            <a:endParaRPr kumimoji="1" lang="ko-Kore-US" altLang="en-US" sz="3000" b="1" i="0" u="none" strike="noStrike" kern="1200" cap="none" spc="-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2017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DC7CAFD6-94D2-94FC-7039-C687D351D755}"/>
              </a:ext>
            </a:extLst>
          </p:cNvPr>
          <p:cNvSpPr txBox="1"/>
          <p:nvPr/>
        </p:nvSpPr>
        <p:spPr>
          <a:xfrm>
            <a:off x="4495800" y="3207754"/>
            <a:ext cx="3346626" cy="330883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0017E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참고 논문</a:t>
              </a:r>
              <a:endParaRPr lang="en-US" sz="4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 Black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3C42A6E-79DB-F512-6F26-884E7B4EE5DE}"/>
              </a:ext>
            </a:extLst>
          </p:cNvPr>
          <p:cNvSpPr txBox="1"/>
          <p:nvPr/>
        </p:nvSpPr>
        <p:spPr>
          <a:xfrm>
            <a:off x="734786" y="2284255"/>
            <a:ext cx="16764000" cy="571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오세경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최정원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,and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장재원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"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빅데이터를 이용한 딥러닝 기반의 기업 부도예측 연구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."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금융연구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working paper 2017.8 (2017): 1-113.</a:t>
            </a: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박성환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Sung Whan Park ),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김유찬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Yoo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Chan Kim ),and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Young Gil Kim ). "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연구논문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상장폐지기업의 특성에 관한 실증연구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."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회계저널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20.5 (2011): 35-61.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변재권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Jae Kwon Byun ),and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장영민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Young Min Jang ). "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회사채 신용위험의 가격 추정과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Merton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모형의 유효성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."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응용경제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6.3 (2004): 49-85.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WILLIAM H. BEAVER*, "Financial Ratios as Predictors of Failure" ,Journal of Accounting Research , 1966</a:t>
            </a: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JAMES A. OHLSON, "Financial Ratios and the Probabilistic Prediction of Bankruptcy", Journal of Accounting Research , Spring, 1980</a:t>
            </a: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EDWARD I. ALTMAN*, "FINANCIAL RATIOS, DISCRIMINANT ANALYSIS AND THE PREDICTION OF CORPORATE BANKRUPTCY", The Journal of Finance , Sep., 1968</a:t>
            </a: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Edward I. Altman, "Financial Ratios, Discriminant Analysis and the Prediction of Corporate Bankruptcy", Financial Ratios, Discriminant Analysis and the Prediction of Corporate Bankruptcy</a:t>
            </a: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Robert C. Merton, "ON THE PRICING OF CORPORATE DEBT: THE RISK STRUCTURE OF INTEREST PATES", American Finance Association Meetings, New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York,December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1973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FB8303-B9D2-3AC7-D310-186729DB450A}"/>
              </a:ext>
            </a:extLst>
          </p:cNvPr>
          <p:cNvSpPr/>
          <p:nvPr/>
        </p:nvSpPr>
        <p:spPr>
          <a:xfrm>
            <a:off x="7842426" y="4400024"/>
            <a:ext cx="9144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endParaRPr lang="en-US" altLang="ko-KR" sz="1200" dirty="0"/>
          </a:p>
          <a:p>
            <a:pPr marL="571500" indent="-571500">
              <a:buFont typeface="Wingdings" pitchFamily="2" charset="2"/>
              <a:buChar char="q"/>
            </a:pPr>
            <a:endParaRPr lang="en-US" altLang="ko-KR" sz="1200" spc="-3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6173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DC7CAFD6-94D2-94FC-7039-C687D351D755}"/>
              </a:ext>
            </a:extLst>
          </p:cNvPr>
          <p:cNvSpPr txBox="1"/>
          <p:nvPr/>
        </p:nvSpPr>
        <p:spPr>
          <a:xfrm>
            <a:off x="4495800" y="3207754"/>
            <a:ext cx="3346626" cy="330883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3D0779-6B2E-5E9F-A3AE-303086953028}"/>
              </a:ext>
            </a:extLst>
          </p:cNvPr>
          <p:cNvGrpSpPr/>
          <p:nvPr/>
        </p:nvGrpSpPr>
        <p:grpSpPr>
          <a:xfrm>
            <a:off x="685800" y="772870"/>
            <a:ext cx="8430986" cy="865430"/>
            <a:chOff x="685800" y="772870"/>
            <a:chExt cx="8430986" cy="86543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ECA14C6-FCA2-B4A7-1020-74284A48F099}"/>
                </a:ext>
              </a:extLst>
            </p:cNvPr>
            <p:cNvSpPr/>
            <p:nvPr/>
          </p:nvSpPr>
          <p:spPr>
            <a:xfrm flipV="1">
              <a:off x="685800" y="952499"/>
              <a:ext cx="0" cy="680356"/>
            </a:xfrm>
            <a:prstGeom prst="line">
              <a:avLst/>
            </a:prstGeom>
            <a:ln w="63500" cap="flat">
              <a:solidFill>
                <a:srgbClr val="0017E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ore-US" altLang="en-US" dirty="0">
                <a:solidFill>
                  <a:srgbClr val="004000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74AB43A-B4E1-A251-18C0-825E8E7254CF}"/>
                </a:ext>
              </a:extLst>
            </p:cNvPr>
            <p:cNvSpPr txBox="1"/>
            <p:nvPr/>
          </p:nvSpPr>
          <p:spPr>
            <a:xfrm>
              <a:off x="963386" y="772870"/>
              <a:ext cx="8153400" cy="8654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75"/>
                </a:lnSpc>
              </a:pPr>
              <a:r>
                <a:rPr lang="ko-KR" altLang="en-US" sz="4500" b="1" spc="-3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Gothic A1 Black" charset="-127"/>
                </a:rPr>
                <a:t>참고 논문</a:t>
              </a:r>
              <a:endParaRPr lang="en-US" sz="4500" b="1" spc="-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othic A1 Black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3C42A6E-79DB-F512-6F26-884E7B4EE5DE}"/>
              </a:ext>
            </a:extLst>
          </p:cNvPr>
          <p:cNvSpPr txBox="1"/>
          <p:nvPr/>
        </p:nvSpPr>
        <p:spPr>
          <a:xfrm>
            <a:off x="734786" y="2284255"/>
            <a:ext cx="16764000" cy="571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金一根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"KMV-Merton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모형을 이용한 국내 상장기업들의 부도율 예측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."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국내석사학위논문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亞洲大學校 大學院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2005.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경기도</a:t>
            </a: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조재혁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(Jae-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Hyeok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Jo),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안은주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Eun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-Ju Ahn),and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김성수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Sungsu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Kim). "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딥러닝 기반 부실기업 예측모형에 관한 연구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."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경영연구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36.1 (2021): 99-113.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 최정원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(Jung won Choi),and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오세경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Sekyung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Oh). "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생존분석과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KMV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모형을 이용한 기업 부도 예측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."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商經硏究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41.1 (2016): 69-104.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 신동인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(Dong-In Shin),and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곽기영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(Kee-Young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Kwahk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). "KOSDAQ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시장의 관리종목 지정 탐지 모형 개발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."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지능정보연구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24.3 (2018): 157-176.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Barboza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Flavio,Kimura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Herbert,Altman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Edward. "Machine learning models and bankruptcy prediction" Expert Systems with Applications : 405-417.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 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원재환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Chae Hwan Won ),and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최재곤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Jae Gon Choi ). "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연구논문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기업의 부채구조를 고려한 옵션형 기업부도예측모형과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신용리스크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."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財務管理硏究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23.2     (2006): 209-237.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 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권혁건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Hyukkun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Kwon),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이동규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Dongkyu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Lee),and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신민수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(Minsoo Shin). "RNN(Recurrent Neural Network)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이용한 기업부도예측모형에서 회계정보의 동적 변화 연구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." 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지능정보연구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23.3 (2017): 139-153.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 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송영래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김기홍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황성태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,and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오형식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"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주가정보를 활용한 부도예측모형에 관한 연구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."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한국경영과학회 학술대회논문집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-.1(2) (2002): 1059-1065.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 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 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FB8303-B9D2-3AC7-D310-186729DB450A}"/>
              </a:ext>
            </a:extLst>
          </p:cNvPr>
          <p:cNvSpPr/>
          <p:nvPr/>
        </p:nvSpPr>
        <p:spPr>
          <a:xfrm>
            <a:off x="7842426" y="4400024"/>
            <a:ext cx="9144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endParaRPr lang="en-US" altLang="ko-KR" sz="1200" dirty="0"/>
          </a:p>
          <a:p>
            <a:pPr marL="571500" indent="-571500">
              <a:buFont typeface="Wingdings" pitchFamily="2" charset="2"/>
              <a:buChar char="q"/>
            </a:pPr>
            <a:endParaRPr lang="en-US" altLang="ko-KR" sz="1200" spc="-3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8366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64F283-0E69-6F81-84FC-8E1790E10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526" y="-4991100"/>
            <a:ext cx="18355526" cy="229432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5FB5238-0184-CF28-C3F2-8D0E8D47FF4B}"/>
              </a:ext>
            </a:extLst>
          </p:cNvPr>
          <p:cNvSpPr/>
          <p:nvPr/>
        </p:nvSpPr>
        <p:spPr>
          <a:xfrm>
            <a:off x="-67526" y="-37983"/>
            <a:ext cx="18355526" cy="10324983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47134-A192-EEF5-8243-144EC9C41323}"/>
              </a:ext>
            </a:extLst>
          </p:cNvPr>
          <p:cNvSpPr txBox="1"/>
          <p:nvPr/>
        </p:nvSpPr>
        <p:spPr>
          <a:xfrm>
            <a:off x="7239000" y="4635668"/>
            <a:ext cx="4054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US" altLang="en-US" sz="6000" b="1" spc="-300" dirty="0">
                <a:solidFill>
                  <a:schemeClr val="bg1">
                    <a:lumMod val="85000"/>
                  </a:schemeClr>
                </a:solidFill>
                <a:latin typeface="Gothic A1" pitchFamily="2" charset="-127"/>
                <a:ea typeface="Gothic A1" pitchFamily="2" charset="-127"/>
                <a:cs typeface="Gothic A1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47355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DC7CAFD6-94D2-94FC-7039-C687D351D755}"/>
              </a:ext>
            </a:extLst>
          </p:cNvPr>
          <p:cNvSpPr txBox="1"/>
          <p:nvPr/>
        </p:nvSpPr>
        <p:spPr>
          <a:xfrm>
            <a:off x="0" y="-210185"/>
            <a:ext cx="3346450" cy="3801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3D6A84-127E-B6AD-9E71-17837EF8CADF}"/>
              </a:ext>
            </a:extLst>
          </p:cNvPr>
          <p:cNvGrpSpPr/>
          <p:nvPr/>
        </p:nvGrpSpPr>
        <p:grpSpPr>
          <a:xfrm>
            <a:off x="685800" y="772795"/>
            <a:ext cx="8430895" cy="949325"/>
            <a:chOff x="685800" y="772795"/>
            <a:chExt cx="8430895" cy="949325"/>
          </a:xfrm>
        </p:grpSpPr>
        <p:cxnSp>
          <p:nvCxnSpPr>
            <p:cNvPr id="5" name="AutoShape 3"/>
            <p:cNvCxnSpPr/>
            <p:nvPr/>
          </p:nvCxnSpPr>
          <p:spPr>
            <a:xfrm flipV="1">
              <a:off x="685800" y="952500"/>
              <a:ext cx="635" cy="680720"/>
            </a:xfrm>
            <a:prstGeom prst="line">
              <a:avLst/>
            </a:prstGeom>
            <a:ln w="63500" cap="flat" cmpd="sng">
              <a:solidFill>
                <a:srgbClr val="0017EC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2"/>
            <p:cNvSpPr txBox="1">
              <a:spLocks/>
            </p:cNvSpPr>
            <p:nvPr/>
          </p:nvSpPr>
          <p:spPr>
            <a:xfrm>
              <a:off x="963294" y="772795"/>
              <a:ext cx="8154035" cy="94996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latinLnBrk="0">
                <a:lnSpc>
                  <a:spcPts val="7475"/>
                </a:lnSpc>
                <a:buFontTx/>
                <a:buNone/>
              </a:pPr>
              <a:r>
                <a:rPr lang="ko-KR" altLang="en-US" sz="4500" b="1" spc="-290" dirty="0">
                  <a:latin typeface="에스코어 드림 5 Medium" charset="0"/>
                  <a:ea typeface="에스코어 드림 5 Medium" charset="0"/>
                  <a:cs typeface="Gothic A1 Black" charset="0"/>
                </a:rPr>
                <a:t>제안 배경</a:t>
              </a:r>
              <a:endParaRPr lang="ko-KR" altLang="en-US" sz="4500" b="1" dirty="0">
                <a:latin typeface="에스코어 드림 5 Medium" charset="0"/>
                <a:ea typeface="에스코어 드림 5 Medium" charset="0"/>
                <a:cs typeface="Gothic A1 Black" charset="0"/>
              </a:endParaRPr>
            </a:p>
          </p:txBody>
        </p:sp>
      </p:grpSp>
      <p:sp>
        <p:nvSpPr>
          <p:cNvPr id="3" name="TextBox 2"/>
          <p:cNvSpPr txBox="1">
            <a:spLocks/>
          </p:cNvSpPr>
          <p:nvPr/>
        </p:nvSpPr>
        <p:spPr>
          <a:xfrm>
            <a:off x="6553200" y="1550786"/>
            <a:ext cx="9173210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dirty="0">
                <a:solidFill>
                  <a:srgbClr val="0017EC"/>
                </a:solidFill>
                <a:latin typeface="에스코어 드림 6 Bold" charset="0"/>
                <a:ea typeface="에스코어 드림 6 Bold" charset="0"/>
              </a:rPr>
              <a:t>&lt;</a:t>
            </a:r>
            <a:r>
              <a:rPr lang="ko-KR" altLang="en-US" sz="2800" dirty="0">
                <a:solidFill>
                  <a:srgbClr val="0017EC"/>
                </a:solidFill>
                <a:latin typeface="에스코어 드림 6 Bold" charset="0"/>
                <a:ea typeface="에스코어 드림 6 Bold" charset="0"/>
              </a:rPr>
              <a:t>현재 투자자보호를 위한 알림 기능</a:t>
            </a:r>
            <a:r>
              <a:rPr lang="en-US" altLang="ko-KR" sz="2800" dirty="0">
                <a:solidFill>
                  <a:srgbClr val="0017EC"/>
                </a:solidFill>
                <a:latin typeface="에스코어 드림 6 Bold" charset="0"/>
                <a:ea typeface="에스코어 드림 6 Bold" charset="0"/>
              </a:rPr>
              <a:t>&gt;</a:t>
            </a:r>
            <a:endParaRPr lang="ko-KR" altLang="en-US" sz="2800" dirty="0">
              <a:solidFill>
                <a:srgbClr val="0017EC"/>
              </a:solidFill>
              <a:latin typeface="에스코어 드림 6 Bold" charset="0"/>
              <a:ea typeface="에스코어 드림 6 Bold" charset="0"/>
            </a:endParaRPr>
          </a:p>
        </p:txBody>
      </p:sp>
      <p:pic>
        <p:nvPicPr>
          <p:cNvPr id="12" name="그림 9" descr="/Users/osubin/Library/Group Containers/L48J367XN4.com.infraware.PolarisOffice/EngineTemp/19333/fImage6711711753835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" b="8535"/>
          <a:stretch/>
        </p:blipFill>
        <p:spPr>
          <a:xfrm>
            <a:off x="227965" y="3326925"/>
            <a:ext cx="9902190" cy="6322028"/>
          </a:xfrm>
          <a:prstGeom prst="rect">
            <a:avLst/>
          </a:prstGeom>
          <a:noFill/>
        </p:spPr>
      </p:pic>
      <p:pic>
        <p:nvPicPr>
          <p:cNvPr id="13" name="그림 10" descr="/Users/osubin/Library/Group Containers/L48J367XN4.com.infraware.PolarisOffice/EngineTemp/19333/fImage2526421754827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4"/>
          <a:stretch/>
        </p:blipFill>
        <p:spPr>
          <a:xfrm>
            <a:off x="10510455" y="3163829"/>
            <a:ext cx="6469380" cy="6911975"/>
          </a:xfrm>
          <a:prstGeom prst="rect">
            <a:avLst/>
          </a:prstGeom>
          <a:noFill/>
        </p:spPr>
      </p:pic>
      <p:sp>
        <p:nvSpPr>
          <p:cNvPr id="14" name="도형 11"/>
          <p:cNvSpPr>
            <a:spLocks/>
          </p:cNvSpPr>
          <p:nvPr/>
        </p:nvSpPr>
        <p:spPr>
          <a:xfrm>
            <a:off x="10540235" y="9210761"/>
            <a:ext cx="6470650" cy="836930"/>
          </a:xfrm>
          <a:prstGeom prst="rect">
            <a:avLst/>
          </a:prstGeom>
          <a:noFill/>
          <a:ln w="539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3B10B74-0280-BFD2-90D2-AFFCB002803E}"/>
              </a:ext>
            </a:extLst>
          </p:cNvPr>
          <p:cNvSpPr txBox="1"/>
          <p:nvPr/>
        </p:nvSpPr>
        <p:spPr>
          <a:xfrm>
            <a:off x="1062796" y="2121838"/>
            <a:ext cx="7383780" cy="7981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914400" indent="-914400">
              <a:lnSpc>
                <a:spcPts val="7475"/>
              </a:lnSpc>
              <a:buFont typeface="Wingdings" pitchFamily="2" charset="2"/>
              <a:buChar char="q"/>
            </a:pPr>
            <a:r>
              <a:rPr lang="ko-KR" altLang="en-US" sz="24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한국거래소 시장감시 위원회 시장경보제도 운용 시스템</a:t>
            </a:r>
            <a:endParaRPr lang="en-US" altLang="ko-KR" sz="2400" spc="-30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 Medium" pitchFamily="2" charset="-127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9BFA6C71-199B-7C25-6BF7-55854AD88365}"/>
              </a:ext>
            </a:extLst>
          </p:cNvPr>
          <p:cNvSpPr txBox="1"/>
          <p:nvPr/>
        </p:nvSpPr>
        <p:spPr>
          <a:xfrm>
            <a:off x="10540235" y="2121837"/>
            <a:ext cx="7383780" cy="7981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914400" indent="-914400">
              <a:lnSpc>
                <a:spcPts val="7475"/>
              </a:lnSpc>
              <a:buFont typeface="Wingdings" pitchFamily="2" charset="2"/>
              <a:buChar char="q"/>
            </a:pPr>
            <a:r>
              <a:rPr lang="ko-KR" altLang="en-US" sz="24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투자 주의 필요한 종목 분류 표시 의미</a:t>
            </a:r>
            <a:endParaRPr lang="en-US" altLang="ko-KR" sz="2400" spc="-30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8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DC7CAFD6-94D2-94FC-7039-C687D351D755}"/>
              </a:ext>
            </a:extLst>
          </p:cNvPr>
          <p:cNvSpPr txBox="1"/>
          <p:nvPr/>
        </p:nvSpPr>
        <p:spPr>
          <a:xfrm>
            <a:off x="0" y="-210185"/>
            <a:ext cx="3346450" cy="3801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3D6A84-127E-B6AD-9E71-17837EF8CADF}"/>
              </a:ext>
            </a:extLst>
          </p:cNvPr>
          <p:cNvGrpSpPr/>
          <p:nvPr/>
        </p:nvGrpSpPr>
        <p:grpSpPr>
          <a:xfrm>
            <a:off x="685800" y="772795"/>
            <a:ext cx="8430895" cy="949325"/>
            <a:chOff x="685800" y="772795"/>
            <a:chExt cx="8430895" cy="949325"/>
          </a:xfrm>
        </p:grpSpPr>
        <p:cxnSp>
          <p:nvCxnSpPr>
            <p:cNvPr id="5" name="AutoShape 3"/>
            <p:cNvCxnSpPr/>
            <p:nvPr/>
          </p:nvCxnSpPr>
          <p:spPr>
            <a:xfrm flipV="1">
              <a:off x="685800" y="952500"/>
              <a:ext cx="635" cy="680720"/>
            </a:xfrm>
            <a:prstGeom prst="line">
              <a:avLst/>
            </a:prstGeom>
            <a:ln w="63500" cap="flat" cmpd="sng">
              <a:solidFill>
                <a:srgbClr val="0017EC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2"/>
            <p:cNvSpPr txBox="1">
              <a:spLocks/>
            </p:cNvSpPr>
            <p:nvPr/>
          </p:nvSpPr>
          <p:spPr>
            <a:xfrm>
              <a:off x="963294" y="772795"/>
              <a:ext cx="8154035" cy="94996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latinLnBrk="0">
                <a:lnSpc>
                  <a:spcPts val="7475"/>
                </a:lnSpc>
                <a:buFontTx/>
                <a:buNone/>
              </a:pPr>
              <a:r>
                <a:rPr lang="ko-KR" altLang="en-US" sz="4500" b="1" spc="-290" dirty="0">
                  <a:latin typeface="에스코어 드림 5 Medium" charset="0"/>
                  <a:ea typeface="에스코어 드림 5 Medium" charset="0"/>
                  <a:cs typeface="Gothic A1 Black" charset="0"/>
                </a:rPr>
                <a:t>제안 배경</a:t>
              </a:r>
              <a:endParaRPr lang="ko-KR" altLang="en-US" sz="4500" b="1" dirty="0">
                <a:latin typeface="에스코어 드림 5 Medium" charset="0"/>
                <a:ea typeface="에스코어 드림 5 Medium" charset="0"/>
                <a:cs typeface="Gothic A1 Black" charset="0"/>
              </a:endParaRPr>
            </a:p>
          </p:txBody>
        </p:sp>
      </p:grpSp>
      <p:sp>
        <p:nvSpPr>
          <p:cNvPr id="3" name="TextBox 2"/>
          <p:cNvSpPr txBox="1">
            <a:spLocks/>
          </p:cNvSpPr>
          <p:nvPr/>
        </p:nvSpPr>
        <p:spPr>
          <a:xfrm>
            <a:off x="6553200" y="1550786"/>
            <a:ext cx="9173210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 dirty="0">
                <a:solidFill>
                  <a:srgbClr val="0017EC"/>
                </a:solidFill>
                <a:latin typeface="에스코어 드림 6 Bold" charset="0"/>
                <a:ea typeface="에스코어 드림 6 Bold" charset="0"/>
              </a:rPr>
              <a:t>&lt;</a:t>
            </a:r>
            <a:r>
              <a:rPr lang="ko-KR" altLang="en-US" sz="2800" dirty="0">
                <a:solidFill>
                  <a:srgbClr val="0017EC"/>
                </a:solidFill>
                <a:latin typeface="에스코어 드림 6 Bold" charset="0"/>
                <a:ea typeface="에스코어 드림 6 Bold" charset="0"/>
              </a:rPr>
              <a:t>현재 투자자보호를 위한 알림 기능</a:t>
            </a:r>
            <a:r>
              <a:rPr lang="en-US" altLang="ko-KR" sz="2800" dirty="0">
                <a:solidFill>
                  <a:srgbClr val="0017EC"/>
                </a:solidFill>
                <a:latin typeface="에스코어 드림 6 Bold" charset="0"/>
                <a:ea typeface="에스코어 드림 6 Bold" charset="0"/>
              </a:rPr>
              <a:t>&gt;</a:t>
            </a:r>
            <a:endParaRPr lang="ko-KR" altLang="en-US" sz="2800" dirty="0">
              <a:solidFill>
                <a:srgbClr val="0017EC"/>
              </a:solidFill>
              <a:latin typeface="에스코어 드림 6 Bold" charset="0"/>
              <a:ea typeface="에스코어 드림 6 Bold" charset="0"/>
            </a:endParaRPr>
          </a:p>
        </p:txBody>
      </p:sp>
      <p:pic>
        <p:nvPicPr>
          <p:cNvPr id="12" name="그림 9" descr="/Users/osubin/Library/Group Containers/L48J367XN4.com.infraware.PolarisOffice/EngineTemp/19333/fImage6711711753835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" b="8535"/>
          <a:stretch/>
        </p:blipFill>
        <p:spPr>
          <a:xfrm>
            <a:off x="227965" y="3326925"/>
            <a:ext cx="9902190" cy="6322028"/>
          </a:xfrm>
          <a:prstGeom prst="rect">
            <a:avLst/>
          </a:prstGeom>
          <a:noFill/>
        </p:spPr>
      </p:pic>
      <p:pic>
        <p:nvPicPr>
          <p:cNvPr id="13" name="그림 10" descr="/Users/osubin/Library/Group Containers/L48J367XN4.com.infraware.PolarisOffice/EngineTemp/19333/fImage2526421754827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4"/>
          <a:stretch/>
        </p:blipFill>
        <p:spPr>
          <a:xfrm>
            <a:off x="10510455" y="3163829"/>
            <a:ext cx="6469380" cy="6911975"/>
          </a:xfrm>
          <a:prstGeom prst="rect">
            <a:avLst/>
          </a:prstGeom>
          <a:noFill/>
        </p:spPr>
      </p:pic>
      <p:sp>
        <p:nvSpPr>
          <p:cNvPr id="14" name="도형 11"/>
          <p:cNvSpPr>
            <a:spLocks/>
          </p:cNvSpPr>
          <p:nvPr/>
        </p:nvSpPr>
        <p:spPr>
          <a:xfrm>
            <a:off x="10540235" y="9210761"/>
            <a:ext cx="6470650" cy="836930"/>
          </a:xfrm>
          <a:prstGeom prst="rect">
            <a:avLst/>
          </a:prstGeom>
          <a:noFill/>
          <a:ln w="539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3B10B74-0280-BFD2-90D2-AFFCB002803E}"/>
              </a:ext>
            </a:extLst>
          </p:cNvPr>
          <p:cNvSpPr txBox="1"/>
          <p:nvPr/>
        </p:nvSpPr>
        <p:spPr>
          <a:xfrm>
            <a:off x="1062796" y="2121838"/>
            <a:ext cx="7383780" cy="7981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914400" indent="-914400">
              <a:lnSpc>
                <a:spcPts val="7475"/>
              </a:lnSpc>
              <a:buFont typeface="Wingdings" pitchFamily="2" charset="2"/>
              <a:buChar char="q"/>
            </a:pPr>
            <a:r>
              <a:rPr lang="ko-KR" altLang="en-US" sz="24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한국거래소 시장감시 위원회 시장경보제도 운용 시스템</a:t>
            </a:r>
            <a:endParaRPr lang="en-US" altLang="ko-KR" sz="2400" spc="-30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 Medium" pitchFamily="2" charset="-127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9BFA6C71-199B-7C25-6BF7-55854AD88365}"/>
              </a:ext>
            </a:extLst>
          </p:cNvPr>
          <p:cNvSpPr txBox="1"/>
          <p:nvPr/>
        </p:nvSpPr>
        <p:spPr>
          <a:xfrm>
            <a:off x="10540235" y="2121837"/>
            <a:ext cx="7383780" cy="7981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914400" indent="-914400">
              <a:lnSpc>
                <a:spcPts val="7475"/>
              </a:lnSpc>
              <a:buFont typeface="Wingdings" pitchFamily="2" charset="2"/>
              <a:buChar char="q"/>
            </a:pPr>
            <a:r>
              <a:rPr lang="ko-KR" altLang="en-US" sz="2400" spc="-300" dirty="0">
                <a:latin typeface="S-Core Dream 4 Regular" panose="020B0203030302020204" pitchFamily="34" charset="-127"/>
                <a:ea typeface="S-Core Dream 4 Regular" panose="020B0203030302020204" pitchFamily="34" charset="-127"/>
                <a:cs typeface="Gothic A1 Medium" pitchFamily="2" charset="-127"/>
              </a:rPr>
              <a:t>투자 주의 필요한 종목 분류 표시 의미</a:t>
            </a:r>
            <a:endParaRPr lang="en-US" altLang="ko-KR" sz="2400" spc="-30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Gothic A1 Medium" pitchFamily="2" charset="-127"/>
            </a:endParaRPr>
          </a:p>
        </p:txBody>
      </p:sp>
      <p:sp>
        <p:nvSpPr>
          <p:cNvPr id="6" name="도형 23">
            <a:extLst>
              <a:ext uri="{FF2B5EF4-FFF2-40B4-BE49-F238E27FC236}">
                <a16:creationId xmlns:a16="http://schemas.microsoft.com/office/drawing/2014/main" id="{2AD6061E-6C3A-ECAB-E39E-9C7994AE2232}"/>
              </a:ext>
            </a:extLst>
          </p:cNvPr>
          <p:cNvSpPr>
            <a:spLocks/>
          </p:cNvSpPr>
          <p:nvPr/>
        </p:nvSpPr>
        <p:spPr>
          <a:xfrm>
            <a:off x="-45720" y="-635"/>
            <a:ext cx="18427700" cy="10368280"/>
          </a:xfrm>
          <a:prstGeom prst="rect">
            <a:avLst/>
          </a:prstGeom>
          <a:solidFill>
            <a:schemeClr val="tx1">
              <a:lumMod val="65000"/>
              <a:lumOff val="35000"/>
              <a:alpha val="7906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35" tIns="80645" rIns="89535" bIns="79375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898DCFE1-2044-8143-A87C-8909916E04B3}"/>
              </a:ext>
            </a:extLst>
          </p:cNvPr>
          <p:cNvSpPr>
            <a:spLocks/>
          </p:cNvSpPr>
          <p:nvPr/>
        </p:nvSpPr>
        <p:spPr>
          <a:xfrm>
            <a:off x="10567670" y="9201053"/>
            <a:ext cx="6470650" cy="836930"/>
          </a:xfrm>
          <a:prstGeom prst="rect">
            <a:avLst/>
          </a:prstGeom>
          <a:noFill/>
          <a:ln w="539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9" name="그림 26" descr="/Users/osubin/Library/Group Containers/L48J367XN4.com.infraware.PolarisOffice/EngineTemp/19333/fImage3061417705093.png">
            <a:extLst>
              <a:ext uri="{FF2B5EF4-FFF2-40B4-BE49-F238E27FC236}">
                <a16:creationId xmlns:a16="http://schemas.microsoft.com/office/drawing/2014/main" id="{4E6376CF-287C-F054-041B-0FB7EC2884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315" y="9145808"/>
            <a:ext cx="6673215" cy="940435"/>
          </a:xfrm>
          <a:prstGeom prst="rect">
            <a:avLst/>
          </a:prstGeom>
          <a:noFill/>
        </p:spPr>
      </p:pic>
      <p:sp>
        <p:nvSpPr>
          <p:cNvPr id="15" name="도형 28">
            <a:extLst>
              <a:ext uri="{FF2B5EF4-FFF2-40B4-BE49-F238E27FC236}">
                <a16:creationId xmlns:a16="http://schemas.microsoft.com/office/drawing/2014/main" id="{9D97BA83-AD44-16D1-B6A2-66070EBCB98F}"/>
              </a:ext>
            </a:extLst>
          </p:cNvPr>
          <p:cNvSpPr>
            <a:spLocks/>
          </p:cNvSpPr>
          <p:nvPr/>
        </p:nvSpPr>
        <p:spPr>
          <a:xfrm>
            <a:off x="8467417" y="6179994"/>
            <a:ext cx="9133195" cy="2712085"/>
          </a:xfrm>
          <a:prstGeom prst="downArrowCallout">
            <a:avLst/>
          </a:prstGeom>
          <a:solidFill>
            <a:schemeClr val="bg1"/>
          </a:solidFill>
          <a:ln w="25400" cap="flat" cmpd="sng">
            <a:prstDash/>
          </a:ln>
          <a:effectLst>
            <a:innerShdw blurRad="63500" dist="50800" dir="27000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54000" indent="254000" algn="l" hangingPunct="1"/>
            <a:r>
              <a:rPr sz="24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미리</a:t>
            </a:r>
            <a:r>
              <a:rPr sz="24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24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부실한</a:t>
            </a:r>
            <a:r>
              <a:rPr sz="24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24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기업임을</a:t>
            </a:r>
            <a:r>
              <a:rPr sz="24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24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공시하는</a:t>
            </a:r>
            <a:r>
              <a:rPr sz="24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24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역할</a:t>
            </a:r>
            <a:r>
              <a:rPr sz="24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</a:t>
            </a:r>
            <a:r>
              <a:rPr sz="2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하는</a:t>
            </a:r>
            <a:r>
              <a:rPr sz="2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sz="24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sz="2400" b="1" u="sng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투자주의</a:t>
            </a:r>
            <a:r>
              <a:rPr sz="2400" b="1" u="sng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2400" b="1" u="sng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환기</a:t>
            </a:r>
            <a:r>
              <a:rPr sz="24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sz="2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54000" indent="254000" algn="l" hangingPunct="1"/>
            <a:r>
              <a:rPr sz="24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해제</a:t>
            </a:r>
            <a:r>
              <a:rPr sz="2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사유가</a:t>
            </a:r>
            <a:r>
              <a:rPr sz="2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없을</a:t>
            </a:r>
            <a:r>
              <a:rPr sz="2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 </a:t>
            </a:r>
            <a:r>
              <a:rPr sz="2400" u="sng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1년간 </a:t>
            </a:r>
            <a:r>
              <a:rPr sz="2400" u="sng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꼬리표</a:t>
            </a:r>
            <a:r>
              <a:rPr sz="24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</a:t>
            </a:r>
            <a:r>
              <a:rPr sz="2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붙는다</a:t>
            </a:r>
            <a:r>
              <a:rPr sz="2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도형 38">
            <a:extLst>
              <a:ext uri="{FF2B5EF4-FFF2-40B4-BE49-F238E27FC236}">
                <a16:creationId xmlns:a16="http://schemas.microsoft.com/office/drawing/2014/main" id="{833C24ED-0B8B-4697-FC2D-FAE24A07A486}"/>
              </a:ext>
            </a:extLst>
          </p:cNvPr>
          <p:cNvSpPr>
            <a:spLocks/>
          </p:cNvSpPr>
          <p:nvPr/>
        </p:nvSpPr>
        <p:spPr>
          <a:xfrm rot="19260000">
            <a:off x="7796840" y="6035453"/>
            <a:ext cx="1756410" cy="5245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  <p:sp>
        <p:nvSpPr>
          <p:cNvPr id="17" name="도형 41">
            <a:extLst>
              <a:ext uri="{FF2B5EF4-FFF2-40B4-BE49-F238E27FC236}">
                <a16:creationId xmlns:a16="http://schemas.microsoft.com/office/drawing/2014/main" id="{EBFEFFD7-30E1-5DE1-9F6C-E5E0D6090157}"/>
              </a:ext>
            </a:extLst>
          </p:cNvPr>
          <p:cNvSpPr>
            <a:spLocks/>
          </p:cNvSpPr>
          <p:nvPr/>
        </p:nvSpPr>
        <p:spPr>
          <a:xfrm rot="19260000">
            <a:off x="16415955" y="7582159"/>
            <a:ext cx="1756410" cy="5245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147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>
            <a:off x="0" y="-210185"/>
            <a:ext cx="3347085" cy="3802380"/>
          </a:xfrm>
          <a:prstGeom prst="rect">
            <a:avLst/>
          </a:prstGeom>
        </p:spPr>
        <p:txBody>
          <a:bodyPr vert="horz" wrap="square" lIns="50800" tIns="50800" rIns="50800" bIns="5080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2223135" y="2535555"/>
            <a:ext cx="8398510" cy="13227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3600" u="sng" dirty="0" err="1">
                <a:latin typeface="에스코어 드림 6 Bold" charset="0"/>
                <a:ea typeface="에스코어 드림 6 Bold" charset="0"/>
              </a:rPr>
              <a:t>쉬운</a:t>
            </a:r>
            <a:r>
              <a:rPr sz="3600" u="sng" dirty="0">
                <a:latin typeface="에스코어 드림 6 Bold" charset="0"/>
                <a:ea typeface="에스코어 드림 6 Bold" charset="0"/>
              </a:rPr>
              <a:t> </a:t>
            </a:r>
            <a:r>
              <a:rPr sz="3600" u="sng" dirty="0" err="1">
                <a:latin typeface="에스코어 드림 6 Bold" charset="0"/>
                <a:ea typeface="에스코어 드림 6 Bold" charset="0"/>
              </a:rPr>
              <a:t>종합지표가</a:t>
            </a:r>
            <a:r>
              <a:rPr sz="3600" u="sng" dirty="0">
                <a:latin typeface="에스코어 드림 6 Bold" charset="0"/>
                <a:ea typeface="에스코어 드림 6 Bold" charset="0"/>
              </a:rPr>
              <a:t> </a:t>
            </a:r>
            <a:r>
              <a:rPr sz="3600" u="sng" dirty="0" err="1">
                <a:latin typeface="에스코어 드림 6 Bold" charset="0"/>
                <a:ea typeface="에스코어 드림 6 Bold" charset="0"/>
              </a:rPr>
              <a:t>부족한</a:t>
            </a:r>
            <a:r>
              <a:rPr sz="3600" dirty="0">
                <a:latin typeface="에스코어 드림 6 Bold" charset="0"/>
                <a:ea typeface="에스코어 드림 6 Bold" charset="0"/>
              </a:rPr>
              <a:t> </a:t>
            </a:r>
            <a:endParaRPr lang="ko-KR" altLang="en-US" sz="3600" dirty="0">
              <a:latin typeface="에스코어 드림 6 Bold" charset="0"/>
              <a:ea typeface="에스코어 드림 6 Bold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3600" dirty="0" err="1">
                <a:latin typeface="에스코어 드림 6 Bold" charset="0"/>
                <a:ea typeface="에스코어 드림 6 Bold" charset="0"/>
              </a:rPr>
              <a:t>개인투자자</a:t>
            </a:r>
            <a:r>
              <a:rPr sz="3600" dirty="0">
                <a:latin typeface="에스코어 드림 6 Bold" charset="0"/>
                <a:ea typeface="에스코어 드림 6 Bold" charset="0"/>
              </a:rPr>
              <a:t> </a:t>
            </a:r>
            <a:r>
              <a:rPr sz="3600" dirty="0" err="1">
                <a:latin typeface="에스코어 드림 6 Bold" charset="0"/>
                <a:ea typeface="에스코어 드림 6 Bold" charset="0"/>
              </a:rPr>
              <a:t>A씨</a:t>
            </a:r>
            <a:r>
              <a:rPr sz="4400" dirty="0">
                <a:latin typeface="에스코어 드림 6 Bold" charset="0"/>
                <a:ea typeface="에스코어 드림 6 Bold" charset="0"/>
              </a:rPr>
              <a:t>.</a:t>
            </a:r>
            <a:endParaRPr lang="ko-KR" altLang="en-US" sz="4400" dirty="0">
              <a:latin typeface="에스코어 드림 6 Bold" charset="0"/>
              <a:ea typeface="에스코어 드림 6 Bold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10928987" y="9065355"/>
            <a:ext cx="5998210" cy="76898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4400">
              <a:latin typeface="에스코어 드림 6 Bold" charset="0"/>
              <a:ea typeface="에스코어 드림 6 Bold" charset="0"/>
            </a:endParaRPr>
          </a:p>
        </p:txBody>
      </p:sp>
      <p:pic>
        <p:nvPicPr>
          <p:cNvPr id="13" name="Picture " descr="/Users/osubin/Library/Group Containers/L48J367XN4.com.infraware.PolarisOffice/EngineTemp/19333/fImage1571741413175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78" y="4035742"/>
            <a:ext cx="7174865" cy="5328920"/>
          </a:xfrm>
          <a:prstGeom prst="rect">
            <a:avLst/>
          </a:prstGeom>
          <a:noFill/>
        </p:spPr>
      </p:pic>
      <p:pic>
        <p:nvPicPr>
          <p:cNvPr id="14" name="Picture " descr="/Users/osubin/Library/Group Containers/L48J367XN4.com.infraware.PolarisOffice/EngineTemp/19333/fImage1968081414384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477" y="261715"/>
            <a:ext cx="6684645" cy="4725035"/>
          </a:xfrm>
          <a:prstGeom prst="rect">
            <a:avLst/>
          </a:prstGeom>
          <a:noFill/>
        </p:spPr>
      </p:pic>
      <p:pic>
        <p:nvPicPr>
          <p:cNvPr id="15" name="Picture " descr="/Users/osubin/Library/Group Containers/L48J367XN4.com.infraware.PolarisOffice/EngineTemp/19333/fImage1709731415480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942" y="5164550"/>
            <a:ext cx="6866255" cy="4609465"/>
          </a:xfrm>
          <a:prstGeom prst="rect">
            <a:avLst/>
          </a:prstGeom>
          <a:noFill/>
        </p:spPr>
      </p:pic>
      <p:sp>
        <p:nvSpPr>
          <p:cNvPr id="16" name="Rect 0"/>
          <p:cNvSpPr>
            <a:spLocks/>
          </p:cNvSpPr>
          <p:nvPr/>
        </p:nvSpPr>
        <p:spPr>
          <a:xfrm>
            <a:off x="10099042" y="436340"/>
            <a:ext cx="6816725" cy="93967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>
            <a:off x="10128252" y="9884505"/>
            <a:ext cx="8959215" cy="247014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00" b="0" i="0" spc="-2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*</a:t>
            </a:r>
            <a:r>
              <a:rPr sz="1600" b="0" i="0" spc="-2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출처</a:t>
            </a:r>
            <a:r>
              <a:rPr sz="1600" b="0" i="0" spc="-2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KCMI, ‘코로나19 </a:t>
            </a:r>
            <a:r>
              <a:rPr sz="1600" b="0" i="0" spc="-2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국면의</a:t>
            </a:r>
            <a:r>
              <a:rPr sz="1600" b="0" i="0" spc="-2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1600" b="0" i="0" spc="-2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개인투자자</a:t>
            </a:r>
            <a:r>
              <a:rPr sz="1600" b="0" i="0" spc="-2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sz="1600" b="0" i="0" spc="-2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투자행태와</a:t>
            </a:r>
            <a:r>
              <a:rPr sz="1600" b="0" i="0" spc="-2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sz="1600" b="0" i="0" spc="-2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투자성과</a:t>
            </a:r>
            <a:r>
              <a:rPr sz="1600" b="0" i="0" spc="-20" dirty="0">
                <a:solidFill>
                  <a:srgbClr val="000000"/>
                </a:solidFill>
                <a:latin typeface="Malgun Gothic" charset="0"/>
                <a:ea typeface="Malgun Gothic" charset="0"/>
              </a:rPr>
              <a:t>’</a:t>
            </a:r>
            <a:endParaRPr lang="ko-KR" altLang="en-US" sz="1600" dirty="0">
              <a:latin typeface="나눔고딕" charset="0"/>
              <a:ea typeface="나눔고딕" charset="0"/>
            </a:endParaRPr>
          </a:p>
        </p:txBody>
      </p:sp>
      <p:sp>
        <p:nvSpPr>
          <p:cNvPr id="18" name="텍스트 상자 43"/>
          <p:cNvSpPr txBox="1">
            <a:spLocks/>
          </p:cNvSpPr>
          <p:nvPr/>
        </p:nvSpPr>
        <p:spPr>
          <a:xfrm>
            <a:off x="906780" y="1853564"/>
            <a:ext cx="2007234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3600">
                <a:latin typeface="에스코어 드림 6 Bold" charset="0"/>
                <a:ea typeface="에스코어 드림 6 Bold" charset="0"/>
              </a:rPr>
              <a:t>한편,,</a:t>
            </a:r>
            <a:endParaRPr lang="ko-KR" altLang="en-US" sz="4400">
              <a:latin typeface="에스코어 드림 6 Bold" charset="0"/>
              <a:ea typeface="에스코어 드림 6 Bold" charset="0"/>
            </a:endParaRPr>
          </a:p>
        </p:txBody>
      </p:sp>
      <p:sp>
        <p:nvSpPr>
          <p:cNvPr id="19" name="도형 44"/>
          <p:cNvSpPr>
            <a:spLocks/>
          </p:cNvSpPr>
          <p:nvPr/>
        </p:nvSpPr>
        <p:spPr>
          <a:xfrm>
            <a:off x="14678662" y="5307425"/>
            <a:ext cx="2252345" cy="2160270"/>
          </a:xfrm>
          <a:prstGeom prst="ellipse">
            <a:avLst/>
          </a:prstGeom>
          <a:noFill/>
          <a:ln w="412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0" name="도형 52"/>
          <p:cNvSpPr>
            <a:spLocks/>
          </p:cNvSpPr>
          <p:nvPr/>
        </p:nvSpPr>
        <p:spPr>
          <a:xfrm rot="16200000">
            <a:off x="16645892" y="6833330"/>
            <a:ext cx="1213485" cy="643890"/>
          </a:xfrm>
          <a:prstGeom prst="leftArrow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1" name="도형 56"/>
          <p:cNvSpPr>
            <a:spLocks/>
          </p:cNvSpPr>
          <p:nvPr/>
        </p:nvSpPr>
        <p:spPr>
          <a:xfrm>
            <a:off x="13649327" y="2026380"/>
            <a:ext cx="3272790" cy="1021080"/>
          </a:xfrm>
          <a:prstGeom prst="ellipse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2" name="텍스트 상자 63"/>
          <p:cNvSpPr txBox="1">
            <a:spLocks/>
          </p:cNvSpPr>
          <p:nvPr/>
        </p:nvSpPr>
        <p:spPr>
          <a:xfrm>
            <a:off x="16559530" y="2854605"/>
            <a:ext cx="1728470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코스닥</a:t>
            </a:r>
            <a:r>
              <a:rPr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sz="2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편중</a:t>
            </a:r>
            <a:endParaRPr lang="ko-KR" altLang="en-US" sz="2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9807E6-A710-4A6B-59EB-3B58303196A8}"/>
              </a:ext>
            </a:extLst>
          </p:cNvPr>
          <p:cNvGrpSpPr/>
          <p:nvPr/>
        </p:nvGrpSpPr>
        <p:grpSpPr>
          <a:xfrm>
            <a:off x="685800" y="772795"/>
            <a:ext cx="8430895" cy="949325"/>
            <a:chOff x="685800" y="772795"/>
            <a:chExt cx="8430895" cy="949325"/>
          </a:xfrm>
        </p:grpSpPr>
        <p:cxnSp>
          <p:nvCxnSpPr>
            <p:cNvPr id="4" name="AutoShape 3">
              <a:extLst>
                <a:ext uri="{FF2B5EF4-FFF2-40B4-BE49-F238E27FC236}">
                  <a16:creationId xmlns:a16="http://schemas.microsoft.com/office/drawing/2014/main" id="{0A83A26C-1311-06EE-A06C-8795D99F047B}"/>
                </a:ext>
              </a:extLst>
            </p:cNvPr>
            <p:cNvCxnSpPr/>
            <p:nvPr/>
          </p:nvCxnSpPr>
          <p:spPr>
            <a:xfrm flipV="1">
              <a:off x="685800" y="952500"/>
              <a:ext cx="635" cy="680720"/>
            </a:xfrm>
            <a:prstGeom prst="line">
              <a:avLst/>
            </a:prstGeom>
            <a:ln w="63500" cap="flat" cmpd="sng">
              <a:solidFill>
                <a:srgbClr val="0017EC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7A185430-5A38-9C85-6719-C4109461E42E}"/>
                </a:ext>
              </a:extLst>
            </p:cNvPr>
            <p:cNvSpPr txBox="1">
              <a:spLocks/>
            </p:cNvSpPr>
            <p:nvPr/>
          </p:nvSpPr>
          <p:spPr>
            <a:xfrm>
              <a:off x="963294" y="772795"/>
              <a:ext cx="8154035" cy="94996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latinLnBrk="0">
                <a:lnSpc>
                  <a:spcPts val="7475"/>
                </a:lnSpc>
                <a:buFontTx/>
                <a:buNone/>
              </a:pPr>
              <a:r>
                <a:rPr lang="ko-KR" altLang="en-US" sz="4500" b="1" spc="-290" dirty="0">
                  <a:latin typeface="에스코어 드림 5 Medium" charset="0"/>
                  <a:ea typeface="에스코어 드림 5 Medium" charset="0"/>
                  <a:cs typeface="Gothic A1 Black" charset="0"/>
                </a:rPr>
                <a:t>제안 배경</a:t>
              </a:r>
              <a:endParaRPr lang="ko-KR" altLang="en-US" sz="4500" b="1" dirty="0">
                <a:latin typeface="에스코어 드림 5 Medium" charset="0"/>
                <a:ea typeface="에스코어 드림 5 Medium" charset="0"/>
                <a:cs typeface="Gothic A1 Black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Pages>71</Pages>
  <Words>7029</Words>
  <Characters>0</Characters>
  <Application>Microsoft Office PowerPoint</Application>
  <DocSecurity>0</DocSecurity>
  <PresentationFormat>사용자 지정</PresentationFormat>
  <Lines>0</Lines>
  <Paragraphs>1957</Paragraphs>
  <Slides>65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25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65</vt:i4>
      </vt:variant>
    </vt:vector>
  </HeadingPairs>
  <TitlesOfParts>
    <vt:vector size="94" baseType="lpstr">
      <vt:lpstr>S-Core Dream 2 ExtraLight</vt:lpstr>
      <vt:lpstr>에스코어 드림 1 Thin</vt:lpstr>
      <vt:lpstr>S-Core Dream 5 Medium</vt:lpstr>
      <vt:lpstr>에스코어 드림 3 Light</vt:lpstr>
      <vt:lpstr>Agency FB</vt:lpstr>
      <vt:lpstr>S-Core Dream 3 Light</vt:lpstr>
      <vt:lpstr>나눔고딕</vt:lpstr>
      <vt:lpstr>에스코어 드림 6 Bold</vt:lpstr>
      <vt:lpstr>Open Sans</vt:lpstr>
      <vt:lpstr>에스코어 드림 4 Regular</vt:lpstr>
      <vt:lpstr>Consolas</vt:lpstr>
      <vt:lpstr>맑은 고딕</vt:lpstr>
      <vt:lpstr>맑은 고딕</vt:lpstr>
      <vt:lpstr>Pretendard ExtraBold</vt:lpstr>
      <vt:lpstr>Calibri</vt:lpstr>
      <vt:lpstr>Gothic A1</vt:lpstr>
      <vt:lpstr>Arial</vt:lpstr>
      <vt:lpstr>Pretendard Medium</vt:lpstr>
      <vt:lpstr>Gothic A1 Medium</vt:lpstr>
      <vt:lpstr>S-Core Dream 6 Bold</vt:lpstr>
      <vt:lpstr>S-Core Dream 8 Heavy</vt:lpstr>
      <vt:lpstr>함초롬바탕</vt:lpstr>
      <vt:lpstr>Wingdings</vt:lpstr>
      <vt:lpstr>S-Core Dream 4 Regular</vt:lpstr>
      <vt:lpstr>에스코어 드림 5 Medium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Project2</dc:title>
  <cp:lastModifiedBy>이주노</cp:lastModifiedBy>
  <cp:revision>45</cp:revision>
  <dcterms:modified xsi:type="dcterms:W3CDTF">2023-05-15T11:45:16Z</dcterms:modified>
</cp:coreProperties>
</file>